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33"/>
  </p:notesMasterIdLst>
  <p:sldIdLst>
    <p:sldId id="1127" r:id="rId2"/>
    <p:sldId id="2145704662" r:id="rId3"/>
    <p:sldId id="2145704625" r:id="rId4"/>
    <p:sldId id="2145704628" r:id="rId5"/>
    <p:sldId id="2145704626" r:id="rId6"/>
    <p:sldId id="2145704629" r:id="rId7"/>
    <p:sldId id="2145704630" r:id="rId8"/>
    <p:sldId id="2145704638" r:id="rId9"/>
    <p:sldId id="2145704671" r:id="rId10"/>
    <p:sldId id="2145704672" r:id="rId11"/>
    <p:sldId id="2145704639" r:id="rId12"/>
    <p:sldId id="2145704640" r:id="rId13"/>
    <p:sldId id="2145704641" r:id="rId14"/>
    <p:sldId id="2145704642" r:id="rId15"/>
    <p:sldId id="2145704670" r:id="rId16"/>
    <p:sldId id="2145704644" r:id="rId17"/>
    <p:sldId id="2145704667" r:id="rId18"/>
    <p:sldId id="2145704669" r:id="rId19"/>
    <p:sldId id="2145704668" r:id="rId20"/>
    <p:sldId id="2145704650" r:id="rId21"/>
    <p:sldId id="2145704651" r:id="rId22"/>
    <p:sldId id="2145704655" r:id="rId23"/>
    <p:sldId id="2145704653" r:id="rId24"/>
    <p:sldId id="2145704657" r:id="rId25"/>
    <p:sldId id="2145704656" r:id="rId26"/>
    <p:sldId id="2145704654" r:id="rId27"/>
    <p:sldId id="2145704664" r:id="rId28"/>
    <p:sldId id="2145704665" r:id="rId29"/>
    <p:sldId id="2145704666" r:id="rId30"/>
    <p:sldId id="2145704673" r:id="rId31"/>
    <p:sldId id="292" r:id="rId32"/>
  </p:sldIdLst>
  <p:sldSz cx="12192000" cy="6858000"/>
  <p:notesSz cx="6858000" cy="9144000"/>
  <p:custDataLst>
    <p:tags r:id="rId3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223A3A5-EF4D-DA43-8E60-85F1B0635310}">
          <p14:sldIdLst>
            <p14:sldId id="1127"/>
            <p14:sldId id="2145704662"/>
            <p14:sldId id="2145704625"/>
            <p14:sldId id="2145704628"/>
            <p14:sldId id="2145704626"/>
            <p14:sldId id="2145704629"/>
            <p14:sldId id="2145704630"/>
            <p14:sldId id="2145704638"/>
            <p14:sldId id="2145704671"/>
            <p14:sldId id="2145704672"/>
            <p14:sldId id="2145704639"/>
            <p14:sldId id="2145704640"/>
            <p14:sldId id="2145704641"/>
            <p14:sldId id="2145704642"/>
            <p14:sldId id="2145704670"/>
            <p14:sldId id="2145704644"/>
            <p14:sldId id="2145704667"/>
            <p14:sldId id="2145704669"/>
            <p14:sldId id="2145704668"/>
            <p14:sldId id="2145704650"/>
            <p14:sldId id="2145704651"/>
            <p14:sldId id="2145704655"/>
            <p14:sldId id="2145704653"/>
            <p14:sldId id="2145704657"/>
            <p14:sldId id="2145704656"/>
            <p14:sldId id="2145704654"/>
            <p14:sldId id="2145704664"/>
            <p14:sldId id="2145704665"/>
            <p14:sldId id="2145704666"/>
            <p14:sldId id="2145704673"/>
            <p14:sldId id="292"/>
          </p14:sldIdLst>
        </p14:section>
        <p14:section name="其他" id="{ACFBF1BB-6E2D-6547-9EFE-E01E9E49C344}">
          <p14:sldIdLst/>
        </p14:section>
      </p14:sectionLst>
    </p:ext>
    <p:ext uri="{EFAFB233-063F-42B5-8137-9DF3F51BA10A}">
      <p15:sldGuideLst xmlns:p15="http://schemas.microsoft.com/office/powerpoint/2012/main">
        <p15:guide id="2" pos="7333" userDrawn="1">
          <p15:clr>
            <a:srgbClr val="A4A3A4"/>
          </p15:clr>
        </p15:guide>
        <p15:guide id="3" orient="horz" pos="777" userDrawn="1">
          <p15:clr>
            <a:srgbClr val="A4A3A4"/>
          </p15:clr>
        </p15:guide>
        <p15:guide id="4" pos="347" userDrawn="1">
          <p15:clr>
            <a:srgbClr val="A4A3A4"/>
          </p15:clr>
        </p15:guide>
        <p15:guide id="6" orient="horz" pos="3793"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32B0A4F-3CB2-66A5-3214-958979847ABC}" name="office" initials="o" userId="office" providerId="Non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liang jimmy" initials="lj" lastIdx="9" clrIdx="0">
    <p:extLst>
      <p:ext uri="{19B8F6BF-5375-455C-9EA6-DF929625EA0E}">
        <p15:presenceInfo xmlns:p15="http://schemas.microsoft.com/office/powerpoint/2012/main" userId="8e71b35e1471bf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D5FED"/>
    <a:srgbClr val="FC6E16"/>
    <a:srgbClr val="C0C9E5"/>
    <a:srgbClr val="FFCE3A"/>
    <a:srgbClr val="3266FE"/>
    <a:srgbClr val="F2F2F2"/>
    <a:srgbClr val="54E2DD"/>
    <a:srgbClr val="32CDB9"/>
    <a:srgbClr val="F2F2F1"/>
    <a:srgbClr val="80E2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9059" autoAdjust="0"/>
    <p:restoredTop sz="72698" autoAdjust="0"/>
  </p:normalViewPr>
  <p:slideViewPr>
    <p:cSldViewPr snapToGrid="0">
      <p:cViewPr varScale="1">
        <p:scale>
          <a:sx n="61" d="100"/>
          <a:sy n="61" d="100"/>
        </p:scale>
        <p:origin x="876" y="41"/>
      </p:cViewPr>
      <p:guideLst>
        <p:guide pos="7333"/>
        <p:guide orient="horz" pos="777"/>
        <p:guide pos="347"/>
        <p:guide orient="horz" pos="3793"/>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8/10/relationships/authors" Targe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577D22-AD28-43FC-8EB4-B134A7D334C3}" type="datetimeFigureOut">
              <a:rPr lang="zh-CN" altLang="en-US" smtClean="0"/>
              <a:t>2022/12/21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8C8EFA-96ED-4A18-B46D-8BDC030E3AF6}" type="slidenum">
              <a:rPr lang="zh-CN" altLang="en-US" smtClean="0"/>
              <a:t>‹#›</a:t>
            </a:fld>
            <a:endParaRPr lang="zh-CN" altLang="en-US"/>
          </a:p>
        </p:txBody>
      </p:sp>
    </p:spTree>
    <p:extLst>
      <p:ext uri="{BB962C8B-B14F-4D97-AF65-F5344CB8AC3E}">
        <p14:creationId xmlns:p14="http://schemas.microsoft.com/office/powerpoint/2010/main" val="42163643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这次主要是分享</a:t>
            </a:r>
            <a:r>
              <a:rPr kumimoji="1" lang="en-US" altLang="zh-CN" dirty="0"/>
              <a:t>NEON</a:t>
            </a:r>
            <a:r>
              <a:rPr kumimoji="1" lang="zh-CN" altLang="en-US" dirty="0"/>
              <a:t>。</a:t>
            </a:r>
            <a:endParaRPr kumimoji="1"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1</a:t>
            </a:fld>
            <a:endParaRPr lang="zh-CN" altLang="en-US"/>
          </a:p>
        </p:txBody>
      </p:sp>
    </p:spTree>
    <p:extLst>
      <p:ext uri="{BB962C8B-B14F-4D97-AF65-F5344CB8AC3E}">
        <p14:creationId xmlns:p14="http://schemas.microsoft.com/office/powerpoint/2010/main" val="39442582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逻辑指令， 支持与或非逻辑运算， 移位运算，</a:t>
            </a:r>
            <a:r>
              <a:rPr lang="en-US" altLang="zh-CN" dirty="0"/>
              <a:t>mix max </a:t>
            </a:r>
            <a:r>
              <a:rPr lang="zh-CN" altLang="en-US" dirty="0"/>
              <a:t>比较运算。</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10</a:t>
            </a:fld>
            <a:endParaRPr lang="zh-CN" altLang="en-US"/>
          </a:p>
        </p:txBody>
      </p:sp>
    </p:spTree>
    <p:extLst>
      <p:ext uri="{BB962C8B-B14F-4D97-AF65-F5344CB8AC3E}">
        <p14:creationId xmlns:p14="http://schemas.microsoft.com/office/powerpoint/2010/main" val="21222347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Reverse </a:t>
            </a:r>
            <a:r>
              <a:rPr lang="zh-CN" altLang="en-US" dirty="0"/>
              <a:t>实现数据交换，</a:t>
            </a:r>
            <a:endParaRPr lang="en-US" altLang="zh-CN" dirty="0"/>
          </a:p>
          <a:p>
            <a:r>
              <a:rPr lang="zh-CN" altLang="en-US" dirty="0"/>
              <a:t>可以把</a:t>
            </a:r>
            <a:r>
              <a:rPr lang="en-US" altLang="zh-CN" dirty="0"/>
              <a:t>128bit</a:t>
            </a:r>
            <a:r>
              <a:rPr lang="zh-CN" altLang="en-US" dirty="0"/>
              <a:t>数据 分成</a:t>
            </a:r>
            <a:r>
              <a:rPr lang="en-US" altLang="zh-CN" dirty="0"/>
              <a:t>2</a:t>
            </a:r>
            <a:r>
              <a:rPr lang="zh-CN" altLang="en-US" dirty="0"/>
              <a:t>组，</a:t>
            </a:r>
            <a:r>
              <a:rPr lang="en-US" altLang="zh-CN" dirty="0"/>
              <a:t>4</a:t>
            </a:r>
            <a:r>
              <a:rPr lang="zh-CN" altLang="en-US" dirty="0"/>
              <a:t>组，</a:t>
            </a:r>
            <a:r>
              <a:rPr lang="en-US" altLang="zh-CN" dirty="0"/>
              <a:t>8 </a:t>
            </a:r>
            <a:r>
              <a:rPr lang="zh-CN" altLang="en-US" dirty="0"/>
              <a:t>组。组内数据进行交换。</a:t>
            </a:r>
            <a:endParaRPr lang="en-US" altLang="zh-CN" dirty="0"/>
          </a:p>
          <a:p>
            <a:r>
              <a:rPr lang="zh-CN" altLang="en-US" dirty="0"/>
              <a:t>如上图</a:t>
            </a:r>
            <a:r>
              <a:rPr lang="en-US" altLang="zh-CN" dirty="0"/>
              <a:t>128bit</a:t>
            </a:r>
            <a:r>
              <a:rPr lang="zh-CN" altLang="en-US" dirty="0"/>
              <a:t>分成</a:t>
            </a:r>
            <a:r>
              <a:rPr lang="en-US" altLang="zh-CN" dirty="0"/>
              <a:t>2</a:t>
            </a:r>
            <a:r>
              <a:rPr lang="zh-CN" altLang="en-US" dirty="0"/>
              <a:t>组，可以支持每组内</a:t>
            </a:r>
            <a:r>
              <a:rPr lang="en-US" altLang="zh-CN" dirty="0"/>
              <a:t>2</a:t>
            </a:r>
            <a:r>
              <a:rPr lang="zh-CN" altLang="en-US" dirty="0"/>
              <a:t>个</a:t>
            </a:r>
            <a:r>
              <a:rPr lang="en-US" altLang="zh-CN" dirty="0"/>
              <a:t>32bit</a:t>
            </a:r>
            <a:r>
              <a:rPr lang="zh-CN" altLang="en-US" dirty="0"/>
              <a:t>进行交换，也可以支持每组内</a:t>
            </a:r>
            <a:r>
              <a:rPr lang="en-US" altLang="zh-CN" dirty="0"/>
              <a:t>4</a:t>
            </a:r>
            <a:r>
              <a:rPr lang="zh-CN" altLang="en-US" dirty="0"/>
              <a:t>个</a:t>
            </a:r>
            <a:r>
              <a:rPr lang="en-US" altLang="zh-CN" dirty="0"/>
              <a:t>16bit</a:t>
            </a:r>
            <a:r>
              <a:rPr lang="zh-CN" altLang="en-US" dirty="0"/>
              <a:t>交换，也支持每组</a:t>
            </a:r>
            <a:r>
              <a:rPr lang="en-US" altLang="zh-CN" dirty="0"/>
              <a:t>8</a:t>
            </a:r>
            <a:r>
              <a:rPr lang="zh-CN" altLang="en-US" dirty="0"/>
              <a:t>个</a:t>
            </a:r>
            <a:r>
              <a:rPr lang="en-US" altLang="zh-CN" dirty="0"/>
              <a:t>bit</a:t>
            </a:r>
            <a:r>
              <a:rPr lang="zh-CN" altLang="en-US" dirty="0"/>
              <a:t>数据交换。</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11</a:t>
            </a:fld>
            <a:endParaRPr lang="zh-CN" altLang="en-US"/>
          </a:p>
        </p:txBody>
      </p:sp>
    </p:spTree>
    <p:extLst>
      <p:ext uri="{BB962C8B-B14F-4D97-AF65-F5344CB8AC3E}">
        <p14:creationId xmlns:p14="http://schemas.microsoft.com/office/powerpoint/2010/main" val="3610163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effectLst/>
                <a:latin typeface="var(--ads-heading-font-family)"/>
              </a:rPr>
              <a:t>Extraction </a:t>
            </a:r>
            <a:r>
              <a:rPr lang="zh-CN" altLang="en-US" b="0" i="0" dirty="0">
                <a:effectLst/>
                <a:latin typeface="var(--ads-heading-font-family)"/>
              </a:rPr>
              <a:t>可以支持提取</a:t>
            </a:r>
            <a:r>
              <a:rPr lang="en-US" altLang="zh-CN" b="0" i="0" dirty="0">
                <a:effectLst/>
                <a:latin typeface="var(--ads-heading-font-family)"/>
              </a:rPr>
              <a:t>2</a:t>
            </a:r>
            <a:r>
              <a:rPr lang="zh-CN" altLang="en-US" b="0" i="0" dirty="0">
                <a:effectLst/>
                <a:latin typeface="var(--ads-heading-font-family)"/>
              </a:rPr>
              <a:t>个寄存器的数据， 一般用于处理数据末尾的时候，剩余一部分数据塞不满一个寄存器，可以已通过这个</a:t>
            </a:r>
            <a:r>
              <a:rPr lang="en-US" altLang="zh-CN" b="0" i="0" dirty="0">
                <a:effectLst/>
                <a:latin typeface="var(--ads-heading-font-family)"/>
              </a:rPr>
              <a:t>Extraction</a:t>
            </a:r>
            <a:r>
              <a:rPr lang="zh-CN" altLang="en-US" b="0" i="0" dirty="0">
                <a:effectLst/>
                <a:latin typeface="var(--ads-heading-font-family)"/>
              </a:rPr>
              <a:t>指令拼凑一个完整的寄存器数据。</a:t>
            </a:r>
            <a:endParaRPr lang="en-US" altLang="zh-CN" b="0" i="0" dirty="0">
              <a:effectLst/>
              <a:latin typeface="var(--ads-heading-font-family)"/>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12</a:t>
            </a:fld>
            <a:endParaRPr lang="zh-CN" altLang="en-US"/>
          </a:p>
        </p:txBody>
      </p:sp>
    </p:spTree>
    <p:extLst>
      <p:ext uri="{BB962C8B-B14F-4D97-AF65-F5344CB8AC3E}">
        <p14:creationId xmlns:p14="http://schemas.microsoft.com/office/powerpoint/2010/main" val="3562910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Transpose </a:t>
            </a:r>
            <a:r>
              <a:rPr lang="zh-CN" altLang="en-US" dirty="0"/>
              <a:t>操作方式比较特殊，可以实现</a:t>
            </a:r>
            <a:r>
              <a:rPr lang="en-US" altLang="zh-CN" dirty="0"/>
              <a:t>4x4 8x8</a:t>
            </a:r>
            <a:r>
              <a:rPr lang="zh-CN" altLang="en-US" dirty="0"/>
              <a:t>的矩阵转置，后面将有详细的例子展示</a:t>
            </a:r>
            <a:r>
              <a:rPr lang="en-US" altLang="zh-CN" dirty="0"/>
              <a:t>8x8</a:t>
            </a:r>
            <a:r>
              <a:rPr lang="zh-CN" altLang="en-US" dirty="0"/>
              <a:t>的转置操作</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13</a:t>
            </a:fld>
            <a:endParaRPr lang="zh-CN" altLang="en-US"/>
          </a:p>
        </p:txBody>
      </p:sp>
    </p:spTree>
    <p:extLst>
      <p:ext uri="{BB962C8B-B14F-4D97-AF65-F5344CB8AC3E}">
        <p14:creationId xmlns:p14="http://schemas.microsoft.com/office/powerpoint/2010/main" val="861398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Zip </a:t>
            </a:r>
            <a:r>
              <a:rPr lang="zh-CN" altLang="en-US" dirty="0"/>
              <a:t>和 </a:t>
            </a:r>
            <a:r>
              <a:rPr lang="en-US" altLang="zh-CN" dirty="0" err="1"/>
              <a:t>uzip</a:t>
            </a:r>
            <a:r>
              <a:rPr lang="zh-CN" altLang="en-US" dirty="0"/>
              <a:t>操作完成交织和解交织操作。</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14</a:t>
            </a:fld>
            <a:endParaRPr lang="zh-CN" altLang="en-US"/>
          </a:p>
        </p:txBody>
      </p:sp>
    </p:spTree>
    <p:extLst>
      <p:ext uri="{BB962C8B-B14F-4D97-AF65-F5344CB8AC3E}">
        <p14:creationId xmlns:p14="http://schemas.microsoft.com/office/powerpoint/2010/main" val="1186488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其他各种各样</a:t>
            </a:r>
            <a:r>
              <a:rPr lang="zh-CN" altLang="en-US" sz="1200" kern="1200" dirty="0">
                <a:solidFill>
                  <a:schemeClr val="tx1"/>
                </a:solidFill>
                <a:latin typeface="+mn-lt"/>
                <a:ea typeface="+mn-ea"/>
                <a:cs typeface="+mn-cs"/>
              </a:rPr>
              <a:t>的向量指令， 复制某一个</a:t>
            </a:r>
            <a:r>
              <a:rPr lang="en-US" altLang="zh-CN" sz="1200" kern="1200" dirty="0">
                <a:solidFill>
                  <a:schemeClr val="tx1"/>
                </a:solidFill>
                <a:latin typeface="+mn-lt"/>
                <a:ea typeface="+mn-ea"/>
                <a:cs typeface="+mn-cs"/>
              </a:rPr>
              <a:t>lane</a:t>
            </a:r>
            <a:r>
              <a:rPr lang="zh-CN" altLang="en-US" sz="1200" kern="1200" dirty="0">
                <a:solidFill>
                  <a:schemeClr val="tx1"/>
                </a:solidFill>
                <a:latin typeface="+mn-lt"/>
                <a:ea typeface="+mn-ea"/>
                <a:cs typeface="+mn-cs"/>
              </a:rPr>
              <a:t>到另一个寄存器中。</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获取低</a:t>
            </a:r>
            <a:r>
              <a:rPr lang="en-US" altLang="zh-CN" sz="1200" kern="1200" dirty="0">
                <a:solidFill>
                  <a:schemeClr val="tx1"/>
                </a:solidFill>
                <a:latin typeface="+mn-lt"/>
                <a:ea typeface="+mn-ea"/>
                <a:cs typeface="+mn-cs"/>
              </a:rPr>
              <a:t>64bit</a:t>
            </a:r>
            <a:r>
              <a:rPr lang="zh-CN" altLang="en-US" sz="1200" kern="1200" dirty="0">
                <a:solidFill>
                  <a:schemeClr val="tx1"/>
                </a:solidFill>
                <a:latin typeface="+mn-lt"/>
                <a:ea typeface="+mn-ea"/>
                <a:cs typeface="+mn-cs"/>
              </a:rPr>
              <a:t>或搞</a:t>
            </a:r>
            <a:r>
              <a:rPr lang="en-US" altLang="zh-CN" sz="1200" kern="1200" dirty="0">
                <a:solidFill>
                  <a:schemeClr val="tx1"/>
                </a:solidFill>
                <a:latin typeface="+mn-lt"/>
                <a:ea typeface="+mn-ea"/>
                <a:cs typeface="+mn-cs"/>
              </a:rPr>
              <a:t>64bit</a:t>
            </a:r>
            <a:r>
              <a:rPr lang="zh-CN" altLang="en-US" sz="1200" kern="1200" dirty="0">
                <a:solidFill>
                  <a:schemeClr val="tx1"/>
                </a:solidFill>
                <a:latin typeface="+mn-lt"/>
                <a:ea typeface="+mn-ea"/>
                <a:cs typeface="+mn-cs"/>
              </a:rPr>
              <a:t>数据到另一个寄存器中。</a:t>
            </a:r>
            <a:endParaRPr lang="en-US" altLang="zh-CN" sz="1200" kern="1200" dirty="0">
              <a:solidFill>
                <a:schemeClr val="tx1"/>
              </a:solidFill>
              <a:latin typeface="+mn-lt"/>
              <a:ea typeface="+mn-ea"/>
              <a:cs typeface="+mn-cs"/>
            </a:endParaRPr>
          </a:p>
          <a:p>
            <a:r>
              <a:rPr lang="zh-CN" altLang="en-US" sz="1200" kern="1200" dirty="0">
                <a:solidFill>
                  <a:schemeClr val="tx1"/>
                </a:solidFill>
                <a:latin typeface="+mn-lt"/>
                <a:ea typeface="+mn-ea"/>
                <a:cs typeface="+mn-cs"/>
              </a:rPr>
              <a:t>获取数据中高位是</a:t>
            </a:r>
            <a:r>
              <a:rPr lang="en-US" altLang="zh-CN" sz="1200" kern="1200" dirty="0">
                <a:solidFill>
                  <a:schemeClr val="tx1"/>
                </a:solidFill>
                <a:latin typeface="+mn-lt"/>
                <a:ea typeface="+mn-ea"/>
                <a:cs typeface="+mn-cs"/>
              </a:rPr>
              <a:t>0</a:t>
            </a:r>
            <a:r>
              <a:rPr lang="zh-CN" altLang="en-US" sz="1200" kern="1200" dirty="0">
                <a:solidFill>
                  <a:schemeClr val="tx1"/>
                </a:solidFill>
                <a:latin typeface="+mn-lt"/>
                <a:ea typeface="+mn-ea"/>
                <a:cs typeface="+mn-cs"/>
              </a:rPr>
              <a:t>的个数。一些数值上的快速运算会用到。</a:t>
            </a:r>
            <a:endParaRPr lang="en-US" altLang="zh-CN" sz="1200" kern="1200" dirty="0">
              <a:solidFill>
                <a:schemeClr val="tx1"/>
              </a:solidFill>
              <a:latin typeface="+mn-lt"/>
              <a:ea typeface="+mn-ea"/>
              <a:cs typeface="+mn-cs"/>
            </a:endParaRPr>
          </a:p>
          <a:p>
            <a:endParaRPr lang="zh-CN" altLang="en-US" sz="1200" kern="1200" dirty="0">
              <a:solidFill>
                <a:schemeClr val="tx1"/>
              </a:solidFill>
              <a:latin typeface="+mn-lt"/>
              <a:ea typeface="+mn-ea"/>
              <a:cs typeface="+mn-cs"/>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15</a:t>
            </a:fld>
            <a:endParaRPr lang="zh-CN" altLang="en-US"/>
          </a:p>
        </p:txBody>
      </p:sp>
    </p:spTree>
    <p:extLst>
      <p:ext uri="{BB962C8B-B14F-4D97-AF65-F5344CB8AC3E}">
        <p14:creationId xmlns:p14="http://schemas.microsoft.com/office/powerpoint/2010/main" val="2415753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16</a:t>
            </a:fld>
            <a:endParaRPr lang="zh-CN" altLang="en-US"/>
          </a:p>
        </p:txBody>
      </p:sp>
    </p:spTree>
    <p:extLst>
      <p:ext uri="{BB962C8B-B14F-4D97-AF65-F5344CB8AC3E}">
        <p14:creationId xmlns:p14="http://schemas.microsoft.com/office/powerpoint/2010/main" val="3339575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以无符号</a:t>
            </a:r>
            <a:r>
              <a:rPr lang="en-US" altLang="zh-CN" dirty="0"/>
              <a:t>long</a:t>
            </a:r>
            <a:r>
              <a:rPr lang="zh-CN" altLang="en-US" dirty="0"/>
              <a:t>乘法指令为例子，</a:t>
            </a:r>
            <a:endParaRPr lang="en-US" altLang="zh-CN" dirty="0"/>
          </a:p>
          <a:p>
            <a:r>
              <a:rPr lang="en-US" altLang="zh-CN" dirty="0"/>
              <a:t>u </a:t>
            </a:r>
            <a:r>
              <a:rPr lang="zh-CN" altLang="en-US" dirty="0"/>
              <a:t>表示无符号， 将</a:t>
            </a:r>
            <a:r>
              <a:rPr lang="en-US" altLang="zh-CN" dirty="0" err="1"/>
              <a:t>vn</a:t>
            </a:r>
            <a:r>
              <a:rPr lang="zh-CN" altLang="en-US" dirty="0"/>
              <a:t>和</a:t>
            </a:r>
            <a:r>
              <a:rPr lang="en-US" altLang="zh-CN" dirty="0" err="1"/>
              <a:t>vm</a:t>
            </a:r>
            <a:r>
              <a:rPr lang="zh-CN" altLang="en-US" dirty="0"/>
              <a:t>的寄存器内容解释为</a:t>
            </a:r>
            <a:r>
              <a:rPr lang="zh-CN" altLang="en-US" b="0" i="0" dirty="0">
                <a:effectLst/>
                <a:latin typeface="Lato" panose="020F0502020204030203" pitchFamily="34" charset="0"/>
              </a:rPr>
              <a:t>无符号整数</a:t>
            </a:r>
            <a:endParaRPr lang="en-US" altLang="zh-CN" b="0" i="0" dirty="0">
              <a:effectLst/>
              <a:latin typeface="Lato" panose="020F0502020204030203" pitchFamily="34" charset="0"/>
            </a:endParaRPr>
          </a:p>
          <a:p>
            <a:r>
              <a:rPr lang="en-US" altLang="zh-CN" b="0" i="0" dirty="0">
                <a:effectLst/>
                <a:latin typeface="Lato" panose="020F0502020204030203" pitchFamily="34" charset="0"/>
              </a:rPr>
              <a:t>Mul </a:t>
            </a:r>
            <a:r>
              <a:rPr lang="zh-CN" altLang="en-US" b="0" i="0" dirty="0">
                <a:effectLst/>
                <a:latin typeface="Lato" panose="020F0502020204030203" pitchFamily="34" charset="0"/>
              </a:rPr>
              <a:t>表示 乘法指令。</a:t>
            </a:r>
            <a:endParaRPr lang="en-US" altLang="zh-CN" b="0" i="0" dirty="0">
              <a:effectLst/>
              <a:latin typeface="Lato" panose="020F0502020204030203" pitchFamily="34" charset="0"/>
            </a:endParaRPr>
          </a:p>
          <a:p>
            <a:r>
              <a:rPr lang="en-US" altLang="zh-CN" b="0" i="0" dirty="0">
                <a:effectLst/>
                <a:latin typeface="Lato" panose="020F0502020204030203" pitchFamily="34" charset="0"/>
              </a:rPr>
              <a:t>L </a:t>
            </a:r>
            <a:r>
              <a:rPr lang="zh-CN" altLang="en-US" b="0" i="0" dirty="0">
                <a:effectLst/>
                <a:latin typeface="Lato" panose="020F0502020204030203" pitchFamily="34" charset="0"/>
              </a:rPr>
              <a:t>表示</a:t>
            </a:r>
            <a:r>
              <a:rPr lang="en-US" altLang="zh-CN" b="0" i="0" dirty="0">
                <a:effectLst/>
                <a:latin typeface="Lato" panose="020F0502020204030203" pitchFamily="34" charset="0"/>
              </a:rPr>
              <a:t>long </a:t>
            </a:r>
            <a:r>
              <a:rPr lang="zh-CN" altLang="en-US" b="0" i="0" dirty="0">
                <a:effectLst/>
                <a:latin typeface="Lato" panose="020F0502020204030203" pitchFamily="34" charset="0"/>
              </a:rPr>
              <a:t>，将使用</a:t>
            </a:r>
            <a:r>
              <a:rPr lang="en-US" altLang="zh-CN" b="0" i="0" dirty="0" err="1">
                <a:effectLst/>
                <a:latin typeface="Lato" panose="020F0502020204030203" pitchFamily="34" charset="0"/>
              </a:rPr>
              <a:t>vn</a:t>
            </a:r>
            <a:r>
              <a:rPr lang="en-US" altLang="zh-CN" b="0" i="0" dirty="0">
                <a:effectLst/>
                <a:latin typeface="Lato" panose="020F0502020204030203" pitchFamily="34" charset="0"/>
              </a:rPr>
              <a:t> </a:t>
            </a:r>
            <a:r>
              <a:rPr lang="zh-CN" altLang="en-US" b="0" i="0" dirty="0">
                <a:effectLst/>
                <a:latin typeface="Lato" panose="020F0502020204030203" pitchFamily="34" charset="0"/>
              </a:rPr>
              <a:t>和</a:t>
            </a:r>
            <a:r>
              <a:rPr lang="en-US" altLang="zh-CN" b="0" i="0" dirty="0" err="1">
                <a:effectLst/>
                <a:latin typeface="Lato" panose="020F0502020204030203" pitchFamily="34" charset="0"/>
              </a:rPr>
              <a:t>vm</a:t>
            </a:r>
            <a:r>
              <a:rPr lang="zh-CN" altLang="en-US" b="0" i="0" dirty="0">
                <a:effectLst/>
                <a:latin typeface="Lato" panose="020F0502020204030203" pitchFamily="34" charset="0"/>
              </a:rPr>
              <a:t>的低</a:t>
            </a:r>
            <a:r>
              <a:rPr lang="en-US" altLang="zh-CN" b="0" i="0" dirty="0">
                <a:effectLst/>
                <a:latin typeface="Lato" panose="020F0502020204030203" pitchFamily="34" charset="0"/>
              </a:rPr>
              <a:t>64bit</a:t>
            </a:r>
            <a:r>
              <a:rPr lang="zh-CN" altLang="en-US" b="0" i="0" dirty="0">
                <a:effectLst/>
                <a:latin typeface="Lato" panose="020F0502020204030203" pitchFamily="34" charset="0"/>
              </a:rPr>
              <a:t>，结果保存到</a:t>
            </a:r>
            <a:r>
              <a:rPr lang="en-US" altLang="zh-CN" b="0" i="0" dirty="0">
                <a:effectLst/>
                <a:latin typeface="Lato" panose="020F0502020204030203" pitchFamily="34" charset="0"/>
              </a:rPr>
              <a:t>128bit</a:t>
            </a:r>
            <a:br>
              <a:rPr lang="en-US" altLang="zh-CN" b="0" i="0" dirty="0">
                <a:effectLst/>
                <a:latin typeface="Lato" panose="020F0502020204030203" pitchFamily="34" charset="0"/>
              </a:rPr>
            </a:br>
            <a:r>
              <a:rPr lang="en-US" altLang="zh-CN" sz="1200" b="0" i="0" kern="1200" dirty="0">
                <a:solidFill>
                  <a:schemeClr val="tx1"/>
                </a:solidFill>
                <a:effectLst/>
                <a:latin typeface="Lato" panose="020F0502020204030203" pitchFamily="34" charset="0"/>
                <a:ea typeface="+mn-ea"/>
                <a:cs typeface="+mn-cs"/>
              </a:rPr>
              <a:t>v0.4s </a:t>
            </a:r>
            <a:r>
              <a:rPr lang="zh-CN" altLang="en-US" sz="1200" b="0" i="0" kern="1200" dirty="0">
                <a:solidFill>
                  <a:schemeClr val="tx1"/>
                </a:solidFill>
                <a:effectLst/>
                <a:latin typeface="Lato" panose="020F0502020204030203" pitchFamily="34" charset="0"/>
                <a:ea typeface="+mn-ea"/>
                <a:cs typeface="+mn-cs"/>
              </a:rPr>
              <a:t>表示 </a:t>
            </a:r>
            <a:r>
              <a:rPr lang="en-US" altLang="zh-CN" sz="1200" b="0" i="0" kern="1200" dirty="0">
                <a:solidFill>
                  <a:schemeClr val="tx1"/>
                </a:solidFill>
                <a:effectLst/>
                <a:latin typeface="Lato" panose="020F0502020204030203" pitchFamily="34" charset="0"/>
                <a:ea typeface="+mn-ea"/>
                <a:cs typeface="+mn-cs"/>
              </a:rPr>
              <a:t>v0</a:t>
            </a:r>
            <a:r>
              <a:rPr lang="zh-CN" altLang="en-US" sz="1200" b="0" i="0" kern="1200" dirty="0">
                <a:solidFill>
                  <a:schemeClr val="tx1"/>
                </a:solidFill>
                <a:effectLst/>
                <a:latin typeface="Lato" panose="020F0502020204030203" pitchFamily="34" charset="0"/>
                <a:ea typeface="+mn-ea"/>
                <a:cs typeface="+mn-cs"/>
              </a:rPr>
              <a:t>寄存器作为目标寄存器，将其看成</a:t>
            </a:r>
            <a:r>
              <a:rPr lang="en-US" altLang="zh-CN" sz="1200" b="0" i="0" kern="1200" dirty="0">
                <a:solidFill>
                  <a:schemeClr val="tx1"/>
                </a:solidFill>
                <a:effectLst/>
                <a:latin typeface="Lato" panose="020F0502020204030203" pitchFamily="34" charset="0"/>
                <a:ea typeface="+mn-ea"/>
                <a:cs typeface="+mn-cs"/>
              </a:rPr>
              <a:t>4</a:t>
            </a:r>
            <a:r>
              <a:rPr lang="zh-CN" altLang="en-US" sz="1200" b="0" i="0" kern="1200" dirty="0">
                <a:solidFill>
                  <a:schemeClr val="tx1"/>
                </a:solidFill>
                <a:effectLst/>
                <a:latin typeface="Lato" panose="020F0502020204030203" pitchFamily="34" charset="0"/>
                <a:ea typeface="+mn-ea"/>
                <a:cs typeface="+mn-cs"/>
              </a:rPr>
              <a:t>个</a:t>
            </a:r>
            <a:r>
              <a:rPr lang="en-US" altLang="zh-CN" sz="1200" b="0" i="0" kern="1200" dirty="0">
                <a:solidFill>
                  <a:schemeClr val="tx1"/>
                </a:solidFill>
                <a:effectLst/>
                <a:latin typeface="Lato" panose="020F0502020204030203" pitchFamily="34" charset="0"/>
                <a:ea typeface="+mn-ea"/>
                <a:cs typeface="+mn-cs"/>
              </a:rPr>
              <a:t>32bit</a:t>
            </a:r>
            <a:r>
              <a:rPr lang="zh-CN" altLang="en-US" sz="1200" b="0" i="0" kern="1200" dirty="0">
                <a:solidFill>
                  <a:schemeClr val="tx1"/>
                </a:solidFill>
                <a:effectLst/>
                <a:latin typeface="Lato" panose="020F0502020204030203" pitchFamily="34" charset="0"/>
                <a:ea typeface="+mn-ea"/>
                <a:cs typeface="+mn-cs"/>
              </a:rPr>
              <a:t>数据。</a:t>
            </a:r>
            <a:endParaRPr lang="en-US" altLang="zh-CN" sz="1200" b="0" i="0" kern="1200" dirty="0">
              <a:solidFill>
                <a:schemeClr val="tx1"/>
              </a:solidFill>
              <a:effectLst/>
              <a:latin typeface="Lato" panose="020F0502020204030203" pitchFamily="34" charset="0"/>
              <a:ea typeface="+mn-ea"/>
              <a:cs typeface="+mn-cs"/>
            </a:endParaRPr>
          </a:p>
          <a:p>
            <a:r>
              <a:rPr lang="en-US" altLang="zh-CN" sz="1200" b="0" i="0" kern="1200" dirty="0">
                <a:solidFill>
                  <a:schemeClr val="tx1"/>
                </a:solidFill>
                <a:effectLst/>
                <a:latin typeface="Lato" panose="020F0502020204030203" pitchFamily="34" charset="0"/>
                <a:ea typeface="+mn-ea"/>
                <a:cs typeface="+mn-cs"/>
              </a:rPr>
              <a:t>V1.4h </a:t>
            </a:r>
            <a:r>
              <a:rPr lang="zh-CN" altLang="en-US" sz="1200" b="0" i="0" kern="1200" dirty="0">
                <a:solidFill>
                  <a:schemeClr val="tx1"/>
                </a:solidFill>
                <a:effectLst/>
                <a:latin typeface="Lato" panose="020F0502020204030203" pitchFamily="34" charset="0"/>
                <a:ea typeface="+mn-ea"/>
                <a:cs typeface="+mn-cs"/>
              </a:rPr>
              <a:t>和</a:t>
            </a:r>
            <a:r>
              <a:rPr lang="en-US" altLang="zh-CN" sz="1200" b="0" i="0" kern="1200" dirty="0">
                <a:solidFill>
                  <a:schemeClr val="tx1"/>
                </a:solidFill>
                <a:effectLst/>
                <a:latin typeface="Lato" panose="020F0502020204030203" pitchFamily="34" charset="0"/>
                <a:ea typeface="+mn-ea"/>
                <a:cs typeface="+mn-cs"/>
              </a:rPr>
              <a:t>V2.4h</a:t>
            </a:r>
            <a:r>
              <a:rPr lang="zh-CN" altLang="en-US" sz="1200" b="0" i="0" kern="1200" dirty="0">
                <a:solidFill>
                  <a:schemeClr val="tx1"/>
                </a:solidFill>
                <a:effectLst/>
                <a:latin typeface="Lato" panose="020F0502020204030203" pitchFamily="34" charset="0"/>
                <a:ea typeface="+mn-ea"/>
                <a:cs typeface="+mn-cs"/>
              </a:rPr>
              <a:t>表示</a:t>
            </a:r>
            <a:r>
              <a:rPr lang="en-US" altLang="zh-CN" sz="1200" b="0" i="0" kern="1200" dirty="0">
                <a:solidFill>
                  <a:schemeClr val="tx1"/>
                </a:solidFill>
                <a:effectLst/>
                <a:latin typeface="Lato" panose="020F0502020204030203" pitchFamily="34" charset="0"/>
                <a:ea typeface="+mn-ea"/>
                <a:cs typeface="+mn-cs"/>
              </a:rPr>
              <a:t> v1</a:t>
            </a:r>
            <a:r>
              <a:rPr lang="zh-CN" altLang="en-US" sz="1200" b="0" i="0" kern="1200" dirty="0">
                <a:solidFill>
                  <a:schemeClr val="tx1"/>
                </a:solidFill>
                <a:effectLst/>
                <a:latin typeface="Lato" panose="020F0502020204030203" pitchFamily="34" charset="0"/>
                <a:ea typeface="+mn-ea"/>
                <a:cs typeface="+mn-cs"/>
              </a:rPr>
              <a:t>寄存器作为操作数寄存器，使用其低</a:t>
            </a:r>
            <a:r>
              <a:rPr lang="en-US" altLang="zh-CN" sz="1200" b="0" i="0" kern="1200" dirty="0">
                <a:solidFill>
                  <a:schemeClr val="tx1"/>
                </a:solidFill>
                <a:effectLst/>
                <a:latin typeface="Lato" panose="020F0502020204030203" pitchFamily="34" charset="0"/>
                <a:ea typeface="+mn-ea"/>
                <a:cs typeface="+mn-cs"/>
              </a:rPr>
              <a:t>64bit</a:t>
            </a:r>
            <a:r>
              <a:rPr lang="zh-CN" altLang="en-US" sz="1200" b="0" i="0" kern="1200" dirty="0">
                <a:solidFill>
                  <a:schemeClr val="tx1"/>
                </a:solidFill>
                <a:effectLst/>
                <a:latin typeface="Lato" panose="020F0502020204030203" pitchFamily="34" charset="0"/>
                <a:ea typeface="+mn-ea"/>
                <a:cs typeface="+mn-cs"/>
              </a:rPr>
              <a:t>，将其看成</a:t>
            </a:r>
            <a:r>
              <a:rPr lang="en-US" altLang="zh-CN" sz="1200" b="0" i="0" kern="1200" dirty="0">
                <a:solidFill>
                  <a:schemeClr val="tx1"/>
                </a:solidFill>
                <a:effectLst/>
                <a:latin typeface="Lato" panose="020F0502020204030203" pitchFamily="34" charset="0"/>
                <a:ea typeface="+mn-ea"/>
                <a:cs typeface="+mn-cs"/>
              </a:rPr>
              <a:t>4</a:t>
            </a:r>
            <a:r>
              <a:rPr lang="zh-CN" altLang="en-US" sz="1200" b="0" i="0" kern="1200" dirty="0">
                <a:solidFill>
                  <a:schemeClr val="tx1"/>
                </a:solidFill>
                <a:effectLst/>
                <a:latin typeface="Lato" panose="020F0502020204030203" pitchFamily="34" charset="0"/>
                <a:ea typeface="+mn-ea"/>
                <a:cs typeface="+mn-cs"/>
              </a:rPr>
              <a:t>个</a:t>
            </a:r>
            <a:r>
              <a:rPr lang="en-US" altLang="zh-CN" sz="1200" b="0" i="0" kern="1200" dirty="0">
                <a:solidFill>
                  <a:schemeClr val="tx1"/>
                </a:solidFill>
                <a:effectLst/>
                <a:latin typeface="Lato" panose="020F0502020204030203" pitchFamily="34" charset="0"/>
                <a:ea typeface="+mn-ea"/>
                <a:cs typeface="+mn-cs"/>
              </a:rPr>
              <a:t>16bit</a:t>
            </a:r>
            <a:r>
              <a:rPr lang="zh-CN" altLang="en-US" sz="1200" b="0" i="0" kern="1200" dirty="0">
                <a:solidFill>
                  <a:schemeClr val="tx1"/>
                </a:solidFill>
                <a:effectLst/>
                <a:latin typeface="Lato" panose="020F0502020204030203" pitchFamily="34" charset="0"/>
                <a:ea typeface="+mn-ea"/>
                <a:cs typeface="+mn-cs"/>
              </a:rPr>
              <a:t>数据。</a:t>
            </a:r>
            <a:endParaRPr lang="en-US" altLang="zh-CN" sz="1200" b="0" i="0" kern="1200" dirty="0">
              <a:solidFill>
                <a:schemeClr val="tx1"/>
              </a:solidFill>
              <a:effectLst/>
              <a:latin typeface="Lato" panose="020F0502020204030203" pitchFamily="34" charset="0"/>
              <a:ea typeface="+mn-ea"/>
              <a:cs typeface="+mn-cs"/>
            </a:endParaRPr>
          </a:p>
          <a:p>
            <a:br>
              <a:rPr lang="en-US" altLang="zh-CN" sz="1200" b="0" i="0" kern="1200" dirty="0">
                <a:solidFill>
                  <a:schemeClr val="tx1"/>
                </a:solidFill>
                <a:effectLst/>
                <a:latin typeface="Lato" panose="020F0502020204030203" pitchFamily="34" charset="0"/>
                <a:ea typeface="+mn-ea"/>
                <a:cs typeface="+mn-cs"/>
              </a:rPr>
            </a:br>
            <a:r>
              <a:rPr lang="zh-CN" altLang="en-US" sz="1200" b="0" i="0" kern="1200" dirty="0">
                <a:solidFill>
                  <a:schemeClr val="tx1"/>
                </a:solidFill>
                <a:effectLst/>
                <a:latin typeface="Lato" panose="020F0502020204030203" pitchFamily="34" charset="0"/>
                <a:ea typeface="+mn-ea"/>
                <a:cs typeface="+mn-cs"/>
              </a:rPr>
              <a:t>此链接是详细的命名格式</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17</a:t>
            </a:fld>
            <a:endParaRPr lang="zh-CN" altLang="en-US"/>
          </a:p>
        </p:txBody>
      </p:sp>
    </p:spTree>
    <p:extLst>
      <p:ext uri="{BB962C8B-B14F-4D97-AF65-F5344CB8AC3E}">
        <p14:creationId xmlns:p14="http://schemas.microsoft.com/office/powerpoint/2010/main" val="1676613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我们以 无符号 长 乘法为例子 ， </a:t>
            </a:r>
            <a:r>
              <a:rPr lang="en-US" altLang="zh-CN" dirty="0"/>
              <a:t>l long  high </a:t>
            </a:r>
            <a:r>
              <a:rPr lang="zh-CN" altLang="en-US" dirty="0"/>
              <a:t>操作寄存器高</a:t>
            </a:r>
            <a:r>
              <a:rPr lang="en-US" altLang="zh-CN" dirty="0"/>
              <a:t>64bit</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18</a:t>
            </a:fld>
            <a:endParaRPr lang="zh-CN" altLang="en-US"/>
          </a:p>
        </p:txBody>
      </p:sp>
    </p:spTree>
    <p:extLst>
      <p:ext uri="{BB962C8B-B14F-4D97-AF65-F5344CB8AC3E}">
        <p14:creationId xmlns:p14="http://schemas.microsoft.com/office/powerpoint/2010/main" val="25597524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 </a:t>
            </a:r>
            <a:r>
              <a:rPr lang="en-US" altLang="zh-CN" dirty="0"/>
              <a:t>float32x4x3 </a:t>
            </a:r>
            <a:r>
              <a:rPr lang="zh-CN" altLang="en-US" dirty="0"/>
              <a:t>为例子介绍， 向量数据类型</a:t>
            </a:r>
            <a:r>
              <a:rPr lang="en-US" altLang="zh-CN" dirty="0"/>
              <a:t>float32</a:t>
            </a:r>
            <a:r>
              <a:rPr lang="zh-CN" altLang="en-US" dirty="0"/>
              <a:t>， 包含</a:t>
            </a:r>
            <a:r>
              <a:rPr lang="en-US" altLang="zh-CN" dirty="0"/>
              <a:t>4</a:t>
            </a:r>
            <a:r>
              <a:rPr lang="zh-CN" altLang="en-US" dirty="0"/>
              <a:t>个这数据及使用了</a:t>
            </a:r>
            <a:r>
              <a:rPr lang="en-US" altLang="zh-CN" dirty="0"/>
              <a:t>128bit</a:t>
            </a:r>
            <a:r>
              <a:rPr lang="zh-CN" altLang="en-US" dirty="0"/>
              <a:t>。 </a:t>
            </a:r>
            <a:r>
              <a:rPr lang="en-US" altLang="zh-CN" dirty="0"/>
              <a:t>3</a:t>
            </a:r>
            <a:r>
              <a:rPr lang="zh-CN" altLang="en-US" dirty="0"/>
              <a:t>表示此数据类型是数组，长度是</a:t>
            </a:r>
            <a:r>
              <a:rPr lang="en-US" altLang="zh-CN" dirty="0"/>
              <a:t>3</a:t>
            </a:r>
            <a:r>
              <a:rPr lang="zh-CN" altLang="en-US" dirty="0"/>
              <a:t>， 对应的是</a:t>
            </a:r>
            <a:r>
              <a:rPr lang="en-US" altLang="zh-CN" dirty="0"/>
              <a:t>3</a:t>
            </a:r>
            <a:r>
              <a:rPr lang="zh-CN" altLang="en-US" dirty="0"/>
              <a:t>个连续的</a:t>
            </a:r>
            <a:r>
              <a:rPr lang="en-US" altLang="zh-CN" dirty="0"/>
              <a:t>128bit</a:t>
            </a:r>
            <a:r>
              <a:rPr lang="zh-CN" altLang="en-US" dirty="0"/>
              <a:t>的寄存器</a:t>
            </a:r>
            <a:endParaRPr lang="en-US" altLang="zh-CN" dirty="0"/>
          </a:p>
          <a:p>
            <a:r>
              <a:rPr lang="en-US" altLang="zh-CN" dirty="0"/>
              <a:t>V0 v1 v3</a:t>
            </a:r>
            <a:r>
              <a:rPr lang="zh-CN" altLang="en-US" dirty="0"/>
              <a:t>， 如果不是数值 </a:t>
            </a:r>
            <a:r>
              <a:rPr lang="en-US" altLang="zh-CN" dirty="0"/>
              <a:t>3</a:t>
            </a:r>
            <a:r>
              <a:rPr lang="zh-CN" altLang="en-US" dirty="0"/>
              <a:t>则不用写。</a:t>
            </a:r>
            <a:r>
              <a:rPr lang="en-US" altLang="zh-CN" dirty="0"/>
              <a:t>Float32x4_t</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19</a:t>
            </a:fld>
            <a:endParaRPr lang="zh-CN" altLang="en-US"/>
          </a:p>
        </p:txBody>
      </p:sp>
    </p:spTree>
    <p:extLst>
      <p:ext uri="{BB962C8B-B14F-4D97-AF65-F5344CB8AC3E}">
        <p14:creationId xmlns:p14="http://schemas.microsoft.com/office/powerpoint/2010/main" val="804125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将通过三部分来讲述</a:t>
            </a:r>
            <a:r>
              <a:rPr lang="en-US" altLang="zh-CN" dirty="0"/>
              <a:t>NEON</a:t>
            </a:r>
          </a:p>
          <a:p>
            <a:r>
              <a:rPr lang="zh-CN" altLang="en-US" dirty="0"/>
              <a:t>第一部分描述什么是</a:t>
            </a:r>
            <a:r>
              <a:rPr lang="en-US" altLang="zh-CN" dirty="0"/>
              <a:t>NEON</a:t>
            </a:r>
            <a:r>
              <a:rPr lang="zh-CN" altLang="en-US" dirty="0"/>
              <a:t>， </a:t>
            </a:r>
            <a:r>
              <a:rPr lang="en-US" altLang="zh-CN" dirty="0"/>
              <a:t>NEON</a:t>
            </a:r>
            <a:r>
              <a:rPr lang="zh-CN" altLang="en-US" dirty="0"/>
              <a:t>有什么样子的操作指令。</a:t>
            </a:r>
            <a:endParaRPr lang="en-US" altLang="zh-CN" dirty="0"/>
          </a:p>
          <a:p>
            <a:r>
              <a:rPr lang="zh-CN" altLang="en-US" dirty="0"/>
              <a:t>第二部分描述怎么使用</a:t>
            </a:r>
            <a:r>
              <a:rPr lang="en-US" altLang="zh-CN" dirty="0"/>
              <a:t>NEON</a:t>
            </a:r>
            <a:r>
              <a:rPr lang="zh-CN" altLang="en-US" dirty="0"/>
              <a:t>， 分为两种方式，一种是内联函数的方式， 一种是直接使用汇编指令的方式。</a:t>
            </a:r>
            <a:endParaRPr lang="en-US" altLang="zh-CN" dirty="0"/>
          </a:p>
          <a:p>
            <a:r>
              <a:rPr lang="zh-CN" altLang="en-US" dirty="0"/>
              <a:t>第三部分将结合</a:t>
            </a:r>
            <a:r>
              <a:rPr lang="en-US" altLang="zh-CN" dirty="0"/>
              <a:t>R1</a:t>
            </a:r>
            <a:r>
              <a:rPr lang="zh-CN" altLang="en-US" dirty="0"/>
              <a:t>芯片来讲述如何好更好使用，充分发挥其性能。</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a:t>
            </a:fld>
            <a:endParaRPr lang="zh-CN" altLang="en-US"/>
          </a:p>
        </p:txBody>
      </p:sp>
    </p:spTree>
    <p:extLst>
      <p:ext uri="{BB962C8B-B14F-4D97-AF65-F5344CB8AC3E}">
        <p14:creationId xmlns:p14="http://schemas.microsoft.com/office/powerpoint/2010/main" val="35246803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内联函数是一个介于</a:t>
            </a:r>
            <a:r>
              <a:rPr lang="en-US" altLang="zh-CN" dirty="0"/>
              <a:t>c/</a:t>
            </a:r>
            <a:r>
              <a:rPr lang="en-US" altLang="zh-CN" dirty="0" err="1"/>
              <a:t>c++</a:t>
            </a:r>
            <a:r>
              <a:rPr lang="zh-CN" altLang="en-US" dirty="0"/>
              <a:t> 汇编的中间产物， 他受到编译器的影响，实际产生的汇编指令顺序可能会发生变化。例如此段代码是一个减均值乘方差操作。</a:t>
            </a:r>
            <a:br>
              <a:rPr lang="en-US" altLang="zh-CN" dirty="0"/>
            </a:br>
            <a:br>
              <a:rPr lang="en-US" altLang="zh-CN" dirty="0"/>
            </a:br>
            <a:r>
              <a:rPr lang="zh-CN" altLang="en-US" dirty="0"/>
              <a:t>在性能要求不高的情况</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20</a:t>
            </a:fld>
            <a:endParaRPr lang="zh-CN" altLang="en-US"/>
          </a:p>
        </p:txBody>
      </p:sp>
    </p:spTree>
    <p:extLst>
      <p:ext uri="{BB962C8B-B14F-4D97-AF65-F5344CB8AC3E}">
        <p14:creationId xmlns:p14="http://schemas.microsoft.com/office/powerpoint/2010/main" val="32875904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实际产生的汇编代码 左边是</a:t>
            </a:r>
            <a:r>
              <a:rPr lang="en-US" altLang="zh-CN" dirty="0"/>
              <a:t>Gcc9.3 </a:t>
            </a:r>
            <a:r>
              <a:rPr lang="zh-CN" altLang="en-US" dirty="0"/>
              <a:t>右边是 </a:t>
            </a:r>
            <a:r>
              <a:rPr lang="en-US" altLang="zh-CN" dirty="0" err="1"/>
              <a:t>gcc</a:t>
            </a:r>
            <a:r>
              <a:rPr lang="en-US" altLang="zh-CN" dirty="0"/>
              <a:t> 11 </a:t>
            </a:r>
            <a:r>
              <a:rPr lang="zh-CN" altLang="en-US" dirty="0"/>
              <a:t>可以很明显的看到汇编指令数不同。因此如果对性能有更高的要求直接使用汇编来操作</a:t>
            </a:r>
            <a:r>
              <a:rPr lang="en-US" altLang="zh-CN" dirty="0"/>
              <a:t>neon</a:t>
            </a:r>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21</a:t>
            </a:fld>
            <a:endParaRPr lang="zh-CN" altLang="en-US"/>
          </a:p>
        </p:txBody>
      </p:sp>
    </p:spTree>
    <p:extLst>
      <p:ext uri="{BB962C8B-B14F-4D97-AF65-F5344CB8AC3E}">
        <p14:creationId xmlns:p14="http://schemas.microsoft.com/office/powerpoint/2010/main" val="3883588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Tx/>
              <a:buNone/>
            </a:pPr>
            <a:endParaRPr lang="en-US" altLang="zh-CN" dirty="0"/>
          </a:p>
          <a:p>
            <a:pPr marL="0" indent="0">
              <a:buFontTx/>
              <a:buNone/>
            </a:pPr>
            <a:r>
              <a:rPr lang="en-US" altLang="zh-CN" dirty="0"/>
              <a:t>1 </a:t>
            </a:r>
            <a:r>
              <a:rPr lang="zh-CN" altLang="en-US" dirty="0"/>
              <a:t>减少指令数，类似于数值优化</a:t>
            </a:r>
            <a:endParaRPr lang="en-US" altLang="zh-CN" dirty="0"/>
          </a:p>
          <a:p>
            <a:pPr marL="0" indent="0">
              <a:buFontTx/>
              <a:buNone/>
            </a:pPr>
            <a:r>
              <a:rPr lang="en-US" altLang="zh-CN" dirty="0"/>
              <a:t>2 </a:t>
            </a:r>
            <a:r>
              <a:rPr lang="zh-CN" altLang="en-US" dirty="0"/>
              <a:t>体系架构方向优化，发挥芯片性能。</a:t>
            </a:r>
            <a:endParaRPr lang="en-US" altLang="zh-CN" dirty="0"/>
          </a:p>
          <a:p>
            <a:pPr marL="0" indent="0">
              <a:buFontTx/>
              <a:buNone/>
            </a:pPr>
            <a:endParaRPr lang="en-US" altLang="zh-CN" dirty="0"/>
          </a:p>
          <a:p>
            <a:pPr marL="0" indent="0">
              <a:buFontTx/>
              <a:buNone/>
            </a:pPr>
            <a:r>
              <a:rPr lang="en-US" altLang="zh-CN" dirty="0"/>
              <a:t>3 cache </a:t>
            </a:r>
            <a:r>
              <a:rPr lang="zh-CN" altLang="en-US" dirty="0"/>
              <a:t>缓存</a:t>
            </a:r>
            <a:endParaRPr lang="en-US" altLang="zh-CN"/>
          </a:p>
          <a:p>
            <a:pPr marL="0" indent="0">
              <a:buFontTx/>
              <a:buNone/>
            </a:pPr>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22</a:t>
            </a:fld>
            <a:endParaRPr lang="zh-CN" altLang="en-US"/>
          </a:p>
        </p:txBody>
      </p:sp>
    </p:spTree>
    <p:extLst>
      <p:ext uri="{BB962C8B-B14F-4D97-AF65-F5344CB8AC3E}">
        <p14:creationId xmlns:p14="http://schemas.microsoft.com/office/powerpoint/2010/main" val="350761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44444"/>
                </a:solidFill>
                <a:effectLst/>
                <a:latin typeface="Arimo"/>
              </a:rPr>
              <a:t>更有的排布指令。</a:t>
            </a:r>
            <a:endParaRPr lang="en-US" altLang="zh-CN" dirty="0"/>
          </a:p>
          <a:p>
            <a:r>
              <a:rPr lang="en-US" altLang="zh-CN" dirty="0"/>
              <a:t>arm A55 </a:t>
            </a:r>
            <a:r>
              <a:rPr lang="zh-CN" altLang="en-US" dirty="0"/>
              <a:t>是超标量处理器， 每个时钟周期发射两条指令。在理想情况下每个时钟会处理</a:t>
            </a:r>
            <a:r>
              <a:rPr lang="en-US" altLang="zh-CN" dirty="0"/>
              <a:t>2</a:t>
            </a:r>
            <a:r>
              <a:rPr lang="zh-CN" altLang="en-US" dirty="0"/>
              <a:t>个</a:t>
            </a:r>
            <a:r>
              <a:rPr lang="en-US" altLang="zh-CN" dirty="0"/>
              <a:t>128bit</a:t>
            </a:r>
            <a:r>
              <a:rPr lang="zh-CN" altLang="en-US" dirty="0"/>
              <a:t>的寄存器。</a:t>
            </a:r>
            <a:endParaRPr lang="en-US" altLang="zh-CN" dirty="0"/>
          </a:p>
          <a:p>
            <a:endParaRPr lang="en-US" altLang="zh-CN" dirty="0"/>
          </a:p>
          <a:p>
            <a:r>
              <a:rPr lang="zh-CN" altLang="en-US" dirty="0"/>
              <a:t>指令发射对队列大小是</a:t>
            </a:r>
            <a:r>
              <a:rPr lang="en-US" altLang="zh-CN" dirty="0"/>
              <a:t>3</a:t>
            </a:r>
            <a:r>
              <a:rPr lang="zh-CN" altLang="en-US" dirty="0"/>
              <a:t>。为什么是</a:t>
            </a:r>
            <a:r>
              <a:rPr lang="en-US" altLang="zh-CN" dirty="0"/>
              <a:t>3</a:t>
            </a:r>
            <a:r>
              <a:rPr lang="zh-CN" altLang="en-US" dirty="0"/>
              <a:t>？</a:t>
            </a:r>
            <a:endParaRPr lang="en-US" altLang="zh-CN" dirty="0"/>
          </a:p>
          <a:p>
            <a:endParaRPr lang="en-US" altLang="zh-CN" dirty="0"/>
          </a:p>
          <a:p>
            <a:r>
              <a:rPr lang="zh-CN" altLang="en-US" dirty="0"/>
              <a:t>但是由于</a:t>
            </a:r>
            <a:r>
              <a:rPr lang="en-US" altLang="zh-CN" dirty="0"/>
              <a:t>A55 </a:t>
            </a:r>
            <a:r>
              <a:rPr lang="zh-CN" altLang="en-US" dirty="0"/>
              <a:t>不具有乱序发射的功能，他只能按照二进制代码顺序执行指令。这时候就需要根据双发射规则手工的排布指令，尽可能让每次都发射两条指令。</a:t>
            </a:r>
            <a:endParaRPr lang="en-US" altLang="zh-CN" dirty="0"/>
          </a:p>
          <a:p>
            <a:endParaRPr lang="en-US" altLang="zh-CN" dirty="0"/>
          </a:p>
          <a:p>
            <a:r>
              <a:rPr lang="zh-CN" altLang="en-US" dirty="0"/>
              <a:t>例如：</a:t>
            </a:r>
            <a:endParaRPr lang="en-US" altLang="zh-CN" dirty="0"/>
          </a:p>
          <a:p>
            <a:r>
              <a:rPr lang="en-US" altLang="zh-CN" dirty="0"/>
              <a:t>1</a:t>
            </a:r>
            <a:r>
              <a:rPr lang="zh-CN" altLang="en-US" dirty="0"/>
              <a:t> 避免相邻指令先写后读</a:t>
            </a:r>
            <a:r>
              <a:rPr lang="en-US" altLang="zh-CN" dirty="0"/>
              <a:t>RAW </a:t>
            </a:r>
            <a:r>
              <a:rPr lang="zh-CN" altLang="en-US" dirty="0"/>
              <a:t>情况。</a:t>
            </a:r>
            <a:r>
              <a:rPr lang="en-US" altLang="zh-CN" dirty="0"/>
              <a:t>F0 </a:t>
            </a:r>
            <a:r>
              <a:rPr lang="zh-CN" altLang="en-US" dirty="0"/>
              <a:t>和</a:t>
            </a:r>
            <a:r>
              <a:rPr lang="en-US" altLang="zh-CN" dirty="0"/>
              <a:t>F1 </a:t>
            </a:r>
            <a:r>
              <a:rPr lang="zh-CN" altLang="en-US" dirty="0"/>
              <a:t>之间是有两条</a:t>
            </a:r>
            <a:r>
              <a:rPr lang="en-US" altLang="zh-CN" dirty="0"/>
              <a:t>bypass </a:t>
            </a:r>
            <a:r>
              <a:rPr lang="zh-CN" altLang="en-US" dirty="0"/>
              <a:t>数据通路，</a:t>
            </a:r>
            <a:r>
              <a:rPr lang="en-US" altLang="zh-CN" dirty="0"/>
              <a:t>F1</a:t>
            </a:r>
            <a:r>
              <a:rPr lang="zh-CN" altLang="en-US" dirty="0"/>
              <a:t>可以直接使用上一时刻</a:t>
            </a:r>
            <a:r>
              <a:rPr lang="en-US" altLang="zh-CN" dirty="0"/>
              <a:t>F0</a:t>
            </a:r>
            <a:r>
              <a:rPr lang="zh-CN" altLang="en-US" dirty="0"/>
              <a:t>的的计算结果，或者</a:t>
            </a:r>
            <a:r>
              <a:rPr lang="en-US" altLang="zh-CN" dirty="0"/>
              <a:t>F0</a:t>
            </a:r>
            <a:r>
              <a:rPr lang="zh-CN" altLang="en-US" dirty="0"/>
              <a:t>使用上一时刻</a:t>
            </a:r>
            <a:r>
              <a:rPr lang="en-US" altLang="zh-CN" dirty="0"/>
              <a:t>F1</a:t>
            </a:r>
            <a:r>
              <a:rPr lang="zh-CN" altLang="en-US" dirty="0"/>
              <a:t>的计算结果，从而减少因指令依赖产生的流水线气泡。</a:t>
            </a:r>
            <a:endParaRPr lang="en-US" altLang="zh-CN" dirty="0"/>
          </a:p>
          <a:p>
            <a:r>
              <a:rPr lang="en-US" altLang="zh-CN" dirty="0"/>
              <a:t>2 </a:t>
            </a:r>
            <a:r>
              <a:rPr lang="zh-CN" altLang="en-US" dirty="0"/>
              <a:t>尽量使用支持双发的指令。</a:t>
            </a:r>
            <a:endParaRPr lang="en-US" altLang="zh-CN" dirty="0"/>
          </a:p>
          <a:p>
            <a:r>
              <a:rPr lang="en-US" altLang="zh-CN" dirty="0"/>
              <a:t>3 </a:t>
            </a:r>
            <a:r>
              <a:rPr lang="zh-CN" altLang="en-US" dirty="0"/>
              <a:t>避免指令之间的相互排尺的情况。</a:t>
            </a:r>
            <a:endParaRPr lang="en-US" altLang="zh-CN" dirty="0"/>
          </a:p>
          <a:p>
            <a:r>
              <a:rPr lang="en-US" altLang="zh-CN" b="0" i="0" dirty="0">
                <a:solidFill>
                  <a:srgbClr val="444444"/>
                </a:solidFill>
                <a:effectLst/>
                <a:latin typeface="Arimo"/>
              </a:rPr>
              <a:t>4 </a:t>
            </a:r>
            <a:r>
              <a:rPr lang="zh-CN" altLang="en-US" b="0" i="0" dirty="0">
                <a:solidFill>
                  <a:srgbClr val="444444"/>
                </a:solidFill>
                <a:effectLst/>
                <a:latin typeface="Arimo"/>
              </a:rPr>
              <a:t>尽量减少由于指令延迟不同而导致的流水线气泡。</a:t>
            </a:r>
            <a:endParaRPr lang="en-US" altLang="zh-CN" b="0" i="0" dirty="0">
              <a:solidFill>
                <a:srgbClr val="444444"/>
              </a:solidFill>
              <a:effectLst/>
              <a:latin typeface="Arimo"/>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23</a:t>
            </a:fld>
            <a:endParaRPr lang="zh-CN" altLang="en-US"/>
          </a:p>
        </p:txBody>
      </p:sp>
    </p:spTree>
    <p:extLst>
      <p:ext uri="{BB962C8B-B14F-4D97-AF65-F5344CB8AC3E}">
        <p14:creationId xmlns:p14="http://schemas.microsoft.com/office/powerpoint/2010/main" val="24781392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这是部分整数指令和浮点指令的双发射规则，和指令的延迟。</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24</a:t>
            </a:fld>
            <a:endParaRPr lang="zh-CN" altLang="en-US"/>
          </a:p>
        </p:txBody>
      </p:sp>
    </p:spTree>
    <p:extLst>
      <p:ext uri="{BB962C8B-B14F-4D97-AF65-F5344CB8AC3E}">
        <p14:creationId xmlns:p14="http://schemas.microsoft.com/office/powerpoint/2010/main" val="5408970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不同的 </a:t>
            </a:r>
            <a:r>
              <a:rPr lang="en-US" altLang="zh-CN" dirty="0"/>
              <a:t>load  store </a:t>
            </a:r>
            <a:r>
              <a:rPr lang="zh-CN" altLang="en-US" dirty="0"/>
              <a:t>有可能会单发设 也有可能会双发射</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25</a:t>
            </a:fld>
            <a:endParaRPr lang="zh-CN" altLang="en-US"/>
          </a:p>
        </p:txBody>
      </p:sp>
    </p:spTree>
    <p:extLst>
      <p:ext uri="{BB962C8B-B14F-4D97-AF65-F5344CB8AC3E}">
        <p14:creationId xmlns:p14="http://schemas.microsoft.com/office/powerpoint/2010/main" val="719109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a:t>
            </a:r>
            <a:r>
              <a:rPr lang="en-US" altLang="zh-CN" dirty="0" err="1"/>
              <a:t>novacl</a:t>
            </a:r>
            <a:r>
              <a:rPr lang="en-US" altLang="zh-CN" dirty="0"/>
              <a:t> </a:t>
            </a:r>
            <a:r>
              <a:rPr lang="zh-CN" altLang="en-US" dirty="0"/>
              <a:t>里的工具对指令</a:t>
            </a:r>
            <a:r>
              <a:rPr lang="en-US" altLang="zh-CN" dirty="0"/>
              <a:t>benchmark</a:t>
            </a:r>
            <a:r>
              <a:rPr lang="zh-CN" altLang="en-US" dirty="0"/>
              <a:t>结果，和</a:t>
            </a:r>
            <a:r>
              <a:rPr lang="en-US" altLang="zh-CN" dirty="0"/>
              <a:t>A55 </a:t>
            </a:r>
            <a:r>
              <a:rPr lang="zh-CN" altLang="en-US" dirty="0"/>
              <a:t>手册上给出的结果相符。</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26</a:t>
            </a:fld>
            <a:endParaRPr lang="zh-CN" altLang="en-US"/>
          </a:p>
        </p:txBody>
      </p:sp>
    </p:spTree>
    <p:extLst>
      <p:ext uri="{BB962C8B-B14F-4D97-AF65-F5344CB8AC3E}">
        <p14:creationId xmlns:p14="http://schemas.microsoft.com/office/powerpoint/2010/main" val="25835911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接下来演示如何使用</a:t>
            </a:r>
            <a:r>
              <a:rPr lang="en-US" altLang="zh-CN" dirty="0"/>
              <a:t>neon</a:t>
            </a:r>
            <a:r>
              <a:rPr lang="zh-CN" altLang="en-US" dirty="0"/>
              <a:t>实现 </a:t>
            </a:r>
            <a:r>
              <a:rPr lang="en-US" altLang="zh-CN" dirty="0"/>
              <a:t>8x8 8bit</a:t>
            </a:r>
            <a:r>
              <a:rPr lang="zh-CN" altLang="en-US" dirty="0"/>
              <a:t>数据的转置操作，这个操作非常有技巧性。可以看成类似递归操作，依次使用</a:t>
            </a:r>
            <a:r>
              <a:rPr lang="en-US" altLang="zh-CN" dirty="0"/>
              <a:t>8bit</a:t>
            </a:r>
            <a:r>
              <a:rPr lang="zh-CN" altLang="en-US" dirty="0"/>
              <a:t>，</a:t>
            </a:r>
            <a:r>
              <a:rPr lang="en-US" altLang="zh-CN" dirty="0"/>
              <a:t>16bit</a:t>
            </a:r>
            <a:r>
              <a:rPr lang="zh-CN" altLang="en-US" dirty="0"/>
              <a:t>， </a:t>
            </a:r>
            <a:r>
              <a:rPr lang="en-US" altLang="zh-CN" dirty="0"/>
              <a:t>32bit</a:t>
            </a:r>
            <a:r>
              <a:rPr lang="zh-CN" altLang="en-US" dirty="0"/>
              <a:t>的转置完成</a:t>
            </a:r>
            <a:r>
              <a:rPr lang="en-US" altLang="zh-CN" dirty="0"/>
              <a:t>8x8</a:t>
            </a:r>
            <a:r>
              <a:rPr lang="zh-CN" altLang="en-US" dirty="0"/>
              <a:t>矩阵的转置。</a:t>
            </a:r>
            <a:endParaRPr lang="en-US" altLang="zh-CN" dirty="0"/>
          </a:p>
          <a:p>
            <a:endParaRPr lang="en-US" altLang="zh-CN" dirty="0"/>
          </a:p>
          <a:p>
            <a:r>
              <a:rPr lang="en-US" altLang="zh-CN" dirty="0"/>
              <a:t>1 </a:t>
            </a:r>
            <a:r>
              <a:rPr lang="zh-CN" altLang="en-US" dirty="0"/>
              <a:t>加载</a:t>
            </a:r>
            <a:r>
              <a:rPr lang="en-US" altLang="zh-CN" dirty="0"/>
              <a:t>8x8</a:t>
            </a:r>
            <a:r>
              <a:rPr lang="zh-CN" altLang="en-US" dirty="0"/>
              <a:t>的数据 到</a:t>
            </a:r>
            <a:r>
              <a:rPr lang="en-US" altLang="zh-CN" dirty="0"/>
              <a:t>8</a:t>
            </a:r>
            <a:r>
              <a:rPr lang="zh-CN" altLang="en-US" dirty="0"/>
              <a:t>个</a:t>
            </a:r>
            <a:r>
              <a:rPr lang="en-US" altLang="zh-CN" dirty="0"/>
              <a:t>64bit</a:t>
            </a:r>
            <a:r>
              <a:rPr lang="zh-CN" altLang="en-US" dirty="0"/>
              <a:t>的寄存器上。</a:t>
            </a:r>
            <a:endParaRPr lang="en-US" altLang="zh-CN" dirty="0"/>
          </a:p>
          <a:p>
            <a:r>
              <a:rPr lang="en-US" altLang="zh-CN" dirty="0"/>
              <a:t>2 </a:t>
            </a:r>
            <a:r>
              <a:rPr lang="zh-CN" altLang="en-US" dirty="0"/>
              <a:t>使用</a:t>
            </a:r>
            <a:r>
              <a:rPr lang="en-US" altLang="zh-CN" dirty="0"/>
              <a:t>transpose</a:t>
            </a:r>
            <a:r>
              <a:rPr lang="zh-CN" altLang="en-US" dirty="0"/>
              <a:t>指令处理 对</a:t>
            </a:r>
            <a:r>
              <a:rPr lang="en-US" altLang="zh-CN" dirty="0"/>
              <a:t>v0 </a:t>
            </a:r>
            <a:r>
              <a:rPr lang="zh-CN" altLang="en-US" dirty="0"/>
              <a:t>和</a:t>
            </a:r>
            <a:r>
              <a:rPr lang="en-US" altLang="zh-CN" dirty="0"/>
              <a:t>v1</a:t>
            </a:r>
            <a:r>
              <a:rPr lang="zh-CN" altLang="en-US" dirty="0"/>
              <a:t>寄存器 按照</a:t>
            </a:r>
            <a:r>
              <a:rPr lang="en-US" altLang="zh-CN" dirty="0"/>
              <a:t>8bit</a:t>
            </a:r>
            <a:r>
              <a:rPr lang="zh-CN" altLang="en-US" dirty="0"/>
              <a:t>的方式运算得到</a:t>
            </a:r>
            <a:r>
              <a:rPr lang="en-US" altLang="zh-CN" dirty="0"/>
              <a:t>v8 </a:t>
            </a:r>
            <a:r>
              <a:rPr lang="zh-CN" altLang="en-US" dirty="0"/>
              <a:t>和</a:t>
            </a:r>
            <a:r>
              <a:rPr lang="en-US" altLang="zh-CN" dirty="0"/>
              <a:t>v9 </a:t>
            </a:r>
          </a:p>
          <a:p>
            <a:r>
              <a:rPr lang="en-US" altLang="zh-CN" dirty="0"/>
              <a:t>3 </a:t>
            </a:r>
            <a:r>
              <a:rPr lang="zh-CN" altLang="en-US" dirty="0"/>
              <a:t>依次得到 </a:t>
            </a:r>
            <a:r>
              <a:rPr lang="en-US" altLang="zh-CN" dirty="0"/>
              <a:t>v8</a:t>
            </a:r>
            <a:r>
              <a:rPr lang="zh-CN" altLang="en-US" dirty="0"/>
              <a:t>到</a:t>
            </a:r>
            <a:r>
              <a:rPr lang="en-US" altLang="zh-CN" dirty="0"/>
              <a:t>v15 </a:t>
            </a:r>
            <a:r>
              <a:rPr lang="zh-CN" altLang="en-US" dirty="0"/>
              <a:t>，用需要</a:t>
            </a:r>
            <a:r>
              <a:rPr lang="en-US" altLang="zh-CN" dirty="0"/>
              <a:t>8</a:t>
            </a:r>
            <a:r>
              <a:rPr lang="zh-CN" altLang="en-US" dirty="0"/>
              <a:t>条 </a:t>
            </a:r>
            <a:r>
              <a:rPr lang="en-US" altLang="zh-CN" dirty="0"/>
              <a:t>NEON</a:t>
            </a:r>
            <a:r>
              <a:rPr lang="zh-CN" altLang="en-US" dirty="0"/>
              <a:t>指令。</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27</a:t>
            </a:fld>
            <a:endParaRPr lang="zh-CN" altLang="en-US"/>
          </a:p>
        </p:txBody>
      </p:sp>
    </p:spTree>
    <p:extLst>
      <p:ext uri="{BB962C8B-B14F-4D97-AF65-F5344CB8AC3E}">
        <p14:creationId xmlns:p14="http://schemas.microsoft.com/office/powerpoint/2010/main" val="13762351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第二部按照</a:t>
            </a:r>
            <a:r>
              <a:rPr lang="en-US" altLang="zh-CN" dirty="0"/>
              <a:t>16bit</a:t>
            </a:r>
            <a:r>
              <a:rPr lang="zh-CN" altLang="en-US" dirty="0"/>
              <a:t>的数据类型对 </a:t>
            </a:r>
            <a:r>
              <a:rPr lang="en-US" altLang="zh-CN" dirty="0"/>
              <a:t>v8 </a:t>
            </a:r>
            <a:r>
              <a:rPr lang="zh-CN" altLang="en-US" dirty="0"/>
              <a:t>到</a:t>
            </a:r>
            <a:r>
              <a:rPr lang="en-US" altLang="zh-CN" dirty="0"/>
              <a:t>v15 </a:t>
            </a:r>
            <a:r>
              <a:rPr lang="zh-CN" altLang="en-US" dirty="0"/>
              <a:t>进行转置操作， 得到</a:t>
            </a:r>
            <a:r>
              <a:rPr lang="en-US" altLang="zh-CN" dirty="0"/>
              <a:t>v16</a:t>
            </a:r>
            <a:r>
              <a:rPr lang="zh-CN" altLang="en-US" dirty="0"/>
              <a:t>到</a:t>
            </a:r>
            <a:r>
              <a:rPr lang="en-US" altLang="zh-CN" dirty="0"/>
              <a:t>v23</a:t>
            </a:r>
            <a:r>
              <a:rPr lang="zh-CN" altLang="en-US" dirty="0"/>
              <a:t>寄存器结果。 此操作也需要</a:t>
            </a:r>
            <a:r>
              <a:rPr lang="en-US" altLang="zh-CN" dirty="0"/>
              <a:t>8</a:t>
            </a:r>
            <a:r>
              <a:rPr lang="zh-CN" altLang="en-US" dirty="0"/>
              <a:t>条</a:t>
            </a:r>
            <a:r>
              <a:rPr lang="en-US" altLang="zh-CN" dirty="0"/>
              <a:t>NEON</a:t>
            </a:r>
            <a:r>
              <a:rPr lang="zh-CN" altLang="en-US" dirty="0"/>
              <a:t>指令。</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28</a:t>
            </a:fld>
            <a:endParaRPr lang="zh-CN" altLang="en-US"/>
          </a:p>
        </p:txBody>
      </p:sp>
    </p:spTree>
    <p:extLst>
      <p:ext uri="{BB962C8B-B14F-4D97-AF65-F5344CB8AC3E}">
        <p14:creationId xmlns:p14="http://schemas.microsoft.com/office/powerpoint/2010/main" val="34626988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第三步， 对</a:t>
            </a:r>
            <a:r>
              <a:rPr lang="en-US" altLang="zh-CN" dirty="0"/>
              <a:t>v16 ~ v23 </a:t>
            </a:r>
            <a:r>
              <a:rPr lang="zh-CN" altLang="en-US" dirty="0"/>
              <a:t>寄存器按照</a:t>
            </a:r>
            <a:r>
              <a:rPr lang="en-US" altLang="zh-CN" dirty="0"/>
              <a:t>32bit</a:t>
            </a:r>
            <a:r>
              <a:rPr lang="zh-CN" altLang="en-US" dirty="0"/>
              <a:t>数据做转置操作。最终得到了</a:t>
            </a:r>
            <a:r>
              <a:rPr lang="en-US" altLang="zh-CN" dirty="0"/>
              <a:t>8x8</a:t>
            </a:r>
            <a:r>
              <a:rPr lang="zh-CN" altLang="en-US" dirty="0"/>
              <a:t> </a:t>
            </a:r>
            <a:r>
              <a:rPr lang="en-US" altLang="zh-CN" dirty="0"/>
              <a:t>8bit</a:t>
            </a:r>
            <a:r>
              <a:rPr lang="zh-CN" altLang="en-US" dirty="0"/>
              <a:t>矩阵的转置结果。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对比使用</a:t>
            </a:r>
            <a:r>
              <a:rPr lang="en-US" altLang="zh-CN" dirty="0"/>
              <a:t>NEON</a:t>
            </a:r>
            <a:r>
              <a:rPr lang="zh-CN" altLang="en-US" dirty="0"/>
              <a:t>和不使用</a:t>
            </a:r>
            <a:r>
              <a:rPr lang="en-US" altLang="zh-CN" dirty="0"/>
              <a:t>NEON</a:t>
            </a:r>
            <a:r>
              <a:rPr lang="zh-CN" altLang="en-US" dirty="0"/>
              <a:t>需要的指令数。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Naive</a:t>
            </a:r>
            <a:r>
              <a:rPr lang="zh-CN" altLang="en-US" dirty="0"/>
              <a:t>实现的方式需要 </a:t>
            </a:r>
            <a:r>
              <a:rPr lang="en-US" altLang="zh-CN" dirty="0"/>
              <a:t>64</a:t>
            </a:r>
            <a:r>
              <a:rPr lang="zh-CN" altLang="en-US" dirty="0"/>
              <a:t>条</a:t>
            </a:r>
            <a:r>
              <a:rPr lang="en-US" altLang="zh-CN" dirty="0" err="1"/>
              <a:t>ld</a:t>
            </a:r>
            <a:r>
              <a:rPr lang="zh-CN" altLang="en-US" dirty="0"/>
              <a:t>指令和</a:t>
            </a:r>
            <a:r>
              <a:rPr lang="en-US" altLang="zh-CN" dirty="0"/>
              <a:t>64</a:t>
            </a:r>
            <a:r>
              <a:rPr lang="zh-CN" altLang="en-US" dirty="0"/>
              <a:t>条</a:t>
            </a:r>
            <a:r>
              <a:rPr lang="en-US" altLang="zh-CN" dirty="0" err="1"/>
              <a:t>st</a:t>
            </a:r>
            <a:r>
              <a:rPr lang="zh-CN" altLang="en-US" dirty="0"/>
              <a:t>指令，</a:t>
            </a:r>
            <a:r>
              <a:rPr lang="en-US" altLang="zh-CN" dirty="0"/>
              <a:t>64</a:t>
            </a:r>
            <a:r>
              <a:rPr lang="zh-CN" altLang="en-US" dirty="0"/>
              <a:t>条跳转指令，</a:t>
            </a:r>
            <a:r>
              <a:rPr lang="en-US" altLang="zh-CN" dirty="0"/>
              <a:t>64</a:t>
            </a:r>
            <a:r>
              <a:rPr lang="zh-CN" altLang="en-US" dirty="0"/>
              <a:t>条</a:t>
            </a:r>
            <a:r>
              <a:rPr lang="en-US" altLang="zh-CN" dirty="0"/>
              <a:t>mov</a:t>
            </a:r>
            <a:r>
              <a:rPr lang="zh-CN" altLang="en-US" dirty="0"/>
              <a:t>指令，总共</a:t>
            </a:r>
            <a:r>
              <a:rPr lang="en-US" altLang="zh-CN" dirty="0"/>
              <a:t>256</a:t>
            </a:r>
            <a:r>
              <a:rPr lang="zh-CN" altLang="en-US" dirty="0"/>
              <a:t>条指令。</a:t>
            </a:r>
            <a:br>
              <a:rPr lang="en-US" altLang="zh-CN" dirty="0"/>
            </a:br>
            <a:r>
              <a:rPr lang="en-US" altLang="zh-CN" dirty="0"/>
              <a:t>Neon</a:t>
            </a:r>
            <a:r>
              <a:rPr lang="zh-CN" altLang="en-US" dirty="0"/>
              <a:t>的实现方式需要 </a:t>
            </a:r>
            <a:r>
              <a:rPr lang="en-US" altLang="zh-CN" dirty="0"/>
              <a:t>8</a:t>
            </a:r>
            <a:r>
              <a:rPr lang="zh-CN" altLang="en-US" dirty="0"/>
              <a:t>条</a:t>
            </a:r>
            <a:r>
              <a:rPr lang="en-US" altLang="zh-CN" dirty="0" err="1"/>
              <a:t>ld</a:t>
            </a:r>
            <a:r>
              <a:rPr lang="zh-CN" altLang="en-US" dirty="0"/>
              <a:t>指令和</a:t>
            </a:r>
            <a:r>
              <a:rPr lang="en-US" altLang="zh-CN" dirty="0"/>
              <a:t>8</a:t>
            </a:r>
            <a:r>
              <a:rPr lang="zh-CN" altLang="en-US" dirty="0"/>
              <a:t>条</a:t>
            </a:r>
            <a:r>
              <a:rPr lang="en-US" altLang="zh-CN" dirty="0" err="1"/>
              <a:t>st</a:t>
            </a:r>
            <a:r>
              <a:rPr lang="zh-CN" altLang="en-US" dirty="0"/>
              <a:t>指令，</a:t>
            </a:r>
            <a:r>
              <a:rPr lang="en-US" altLang="zh-CN" dirty="0"/>
              <a:t>2</a:t>
            </a:r>
            <a:r>
              <a:rPr lang="zh-CN" altLang="en-US" dirty="0"/>
              <a:t>条跳转指令，</a:t>
            </a:r>
            <a:r>
              <a:rPr lang="en-US" altLang="zh-CN" dirty="0"/>
              <a:t>24 neon</a:t>
            </a:r>
            <a:r>
              <a:rPr lang="zh-CN" altLang="en-US" dirty="0"/>
              <a:t>指令， 总共</a:t>
            </a:r>
            <a:r>
              <a:rPr lang="en-US" altLang="zh-CN" dirty="0"/>
              <a:t>42</a:t>
            </a:r>
            <a:r>
              <a:rPr lang="zh-CN" altLang="en-US" dirty="0"/>
              <a:t>条指令。减少了</a:t>
            </a:r>
            <a:r>
              <a:rPr lang="en-US" altLang="zh-CN" dirty="0"/>
              <a:t>6</a:t>
            </a:r>
            <a:r>
              <a:rPr lang="zh-CN" altLang="en-US" dirty="0"/>
              <a:t>倍的指令。</a:t>
            </a:r>
            <a:endParaRPr lang="en-US" altLang="zh-CN" b="0" dirty="0">
              <a:solidFill>
                <a:srgbClr val="000000"/>
              </a:solidFill>
              <a:effectLst/>
              <a:latin typeface="Consolas" panose="020B0609020204030204" pitchFamily="49" charset="0"/>
            </a:endParaRPr>
          </a:p>
          <a:p>
            <a:endParaRPr lang="en-US" altLang="zh-CN" dirty="0"/>
          </a:p>
          <a:p>
            <a:r>
              <a:rPr lang="zh-CN" altLang="en-US" dirty="0"/>
              <a:t>贴图</a:t>
            </a:r>
            <a:br>
              <a:rPr lang="en-US" altLang="zh-CN" dirty="0"/>
            </a:br>
            <a:br>
              <a:rPr lang="en-US" altLang="zh-CN" dirty="0"/>
            </a:br>
            <a:r>
              <a:rPr lang="en-US" altLang="zh-CN" dirty="0" err="1"/>
              <a:t>Matmul</a:t>
            </a:r>
            <a:br>
              <a:rPr lang="en-US" altLang="zh-CN" dirty="0"/>
            </a:br>
            <a:br>
              <a:rPr lang="en-US" altLang="zh-CN" dirty="0"/>
            </a:br>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29</a:t>
            </a:fld>
            <a:endParaRPr lang="zh-CN" altLang="en-US"/>
          </a:p>
        </p:txBody>
      </p:sp>
    </p:spTree>
    <p:extLst>
      <p:ext uri="{BB962C8B-B14F-4D97-AF65-F5344CB8AC3E}">
        <p14:creationId xmlns:p14="http://schemas.microsoft.com/office/powerpoint/2010/main" val="26826872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首先什么是</a:t>
            </a:r>
            <a:r>
              <a:rPr lang="en-US" altLang="zh-CN" dirty="0"/>
              <a:t>NEON</a:t>
            </a:r>
            <a:r>
              <a:rPr lang="zh-CN" altLang="en-US" dirty="0"/>
              <a:t>， </a:t>
            </a:r>
            <a:r>
              <a:rPr lang="en-US" altLang="zh-CN" dirty="0"/>
              <a:t> NEON</a:t>
            </a:r>
            <a:r>
              <a:rPr lang="zh-CN" altLang="en-US" dirty="0"/>
              <a:t>是</a:t>
            </a:r>
            <a:r>
              <a:rPr lang="en-US" altLang="zh-CN" dirty="0"/>
              <a:t>ARM SIMD</a:t>
            </a:r>
            <a:r>
              <a:rPr lang="zh-CN" altLang="en-US" dirty="0"/>
              <a:t>架构指令的名称，例如</a:t>
            </a:r>
            <a:r>
              <a:rPr lang="en-US" altLang="zh-CN" dirty="0"/>
              <a:t>x86</a:t>
            </a:r>
            <a:r>
              <a:rPr lang="zh-CN" altLang="en-US" dirty="0"/>
              <a:t>的</a:t>
            </a:r>
            <a:r>
              <a:rPr lang="en-US" altLang="zh-CN" dirty="0"/>
              <a:t>SIMD</a:t>
            </a:r>
            <a:r>
              <a:rPr lang="zh-CN" altLang="en-US" dirty="0"/>
              <a:t>称作是</a:t>
            </a:r>
            <a:r>
              <a:rPr lang="en-US" altLang="zh-CN" dirty="0"/>
              <a:t>AVS</a:t>
            </a:r>
            <a:r>
              <a:rPr lang="zh-CN" altLang="en-US" dirty="0"/>
              <a:t>。 </a:t>
            </a:r>
            <a:r>
              <a:rPr lang="en-US" altLang="zh-CN" dirty="0"/>
              <a:t>SIMD </a:t>
            </a:r>
            <a:r>
              <a:rPr lang="zh-CN" altLang="en-US" dirty="0"/>
              <a:t>单指令多数据简写。</a:t>
            </a:r>
            <a:endParaRPr lang="en-US" altLang="zh-CN" dirty="0"/>
          </a:p>
          <a:p>
            <a:r>
              <a:rPr lang="en-US" altLang="zh-CN" dirty="0"/>
              <a:t>NEON </a:t>
            </a:r>
            <a:r>
              <a:rPr lang="zh-CN" altLang="en-US" dirty="0"/>
              <a:t>有自己的专用寄存器，例如</a:t>
            </a:r>
            <a:r>
              <a:rPr lang="en-US" altLang="zh-CN" dirty="0"/>
              <a:t>armv8 </a:t>
            </a:r>
            <a:r>
              <a:rPr lang="zh-CN" altLang="en-US" dirty="0"/>
              <a:t>下</a:t>
            </a:r>
            <a:r>
              <a:rPr lang="en-US" altLang="zh-CN" dirty="0"/>
              <a:t>neon</a:t>
            </a:r>
            <a:r>
              <a:rPr lang="zh-CN" altLang="en-US" dirty="0"/>
              <a:t>的寄存器长度是</a:t>
            </a:r>
            <a:r>
              <a:rPr lang="en-US" altLang="zh-CN" dirty="0"/>
              <a:t>128bit</a:t>
            </a:r>
            <a:r>
              <a:rPr lang="zh-CN" altLang="en-US" dirty="0"/>
              <a:t>。在此补充说明一下，此次分享的都是 </a:t>
            </a:r>
            <a:r>
              <a:rPr lang="en-US" altLang="zh-CN" dirty="0"/>
              <a:t>armv8</a:t>
            </a:r>
            <a:r>
              <a:rPr lang="zh-CN" altLang="en-US" dirty="0"/>
              <a:t>的</a:t>
            </a:r>
            <a:r>
              <a:rPr lang="en-US" altLang="zh-CN" dirty="0"/>
              <a:t>NEON</a:t>
            </a:r>
            <a:r>
              <a:rPr lang="zh-CN" altLang="en-US" dirty="0"/>
              <a:t>。</a:t>
            </a:r>
            <a:endParaRPr lang="en-US" altLang="zh-CN" dirty="0"/>
          </a:p>
          <a:p>
            <a:endParaRPr lang="en-US" altLang="zh-CN" dirty="0"/>
          </a:p>
          <a:p>
            <a:r>
              <a:rPr lang="zh-CN" altLang="en-US" dirty="0"/>
              <a:t>如图中显示一条指令可以同时处理</a:t>
            </a:r>
            <a:r>
              <a:rPr lang="en-US" altLang="zh-CN" dirty="0"/>
              <a:t>4</a:t>
            </a:r>
            <a:r>
              <a:rPr lang="zh-CN" altLang="en-US" dirty="0"/>
              <a:t>组数据。每个元素</a:t>
            </a:r>
            <a:r>
              <a:rPr lang="en-US" altLang="zh-CN" dirty="0"/>
              <a:t>32bit</a:t>
            </a:r>
            <a:r>
              <a:rPr lang="zh-CN" altLang="en-US" dirty="0"/>
              <a:t>。</a:t>
            </a:r>
            <a:br>
              <a:rPr lang="en-US" altLang="zh-CN" dirty="0"/>
            </a:br>
            <a:r>
              <a:rPr lang="zh-CN" altLang="en-US" dirty="0"/>
              <a:t>可以处理</a:t>
            </a:r>
            <a:r>
              <a:rPr lang="en-US" altLang="zh-CN" dirty="0"/>
              <a:t>16</a:t>
            </a:r>
            <a:r>
              <a:rPr lang="zh-CN" altLang="en-US" dirty="0"/>
              <a:t>个</a:t>
            </a:r>
            <a:r>
              <a:rPr lang="en-US" altLang="zh-CN" dirty="0"/>
              <a:t>8bit</a:t>
            </a:r>
            <a:r>
              <a:rPr lang="zh-CN" altLang="en-US" dirty="0"/>
              <a:t>类型数据，</a:t>
            </a:r>
            <a:r>
              <a:rPr lang="en-US" altLang="zh-CN" dirty="0"/>
              <a:t>8</a:t>
            </a:r>
            <a:r>
              <a:rPr lang="zh-CN" altLang="en-US" dirty="0"/>
              <a:t>个</a:t>
            </a:r>
            <a:r>
              <a:rPr lang="en-US" altLang="zh-CN" dirty="0"/>
              <a:t>16bit</a:t>
            </a:r>
            <a:r>
              <a:rPr lang="zh-CN" altLang="en-US" dirty="0"/>
              <a:t>类型数据， </a:t>
            </a:r>
            <a:r>
              <a:rPr lang="en-US" altLang="zh-CN" dirty="0"/>
              <a:t>4</a:t>
            </a:r>
            <a:r>
              <a:rPr lang="zh-CN" altLang="en-US" dirty="0"/>
              <a:t>个</a:t>
            </a:r>
            <a:r>
              <a:rPr lang="en-US" altLang="zh-CN" dirty="0"/>
              <a:t>32bit</a:t>
            </a:r>
            <a:r>
              <a:rPr lang="zh-CN" altLang="en-US" dirty="0"/>
              <a:t>类型数据，</a:t>
            </a:r>
            <a:r>
              <a:rPr lang="en-US" altLang="zh-CN" dirty="0"/>
              <a:t>2</a:t>
            </a:r>
            <a:r>
              <a:rPr lang="zh-CN" altLang="en-US" dirty="0"/>
              <a:t>个</a:t>
            </a:r>
            <a:r>
              <a:rPr lang="en-US" altLang="zh-CN" dirty="0"/>
              <a:t>64bit</a:t>
            </a:r>
            <a:r>
              <a:rPr lang="zh-CN" altLang="en-US" dirty="0"/>
              <a:t>类型数据。</a:t>
            </a:r>
            <a:endParaRPr lang="en-US" altLang="zh-CN" dirty="0"/>
          </a:p>
          <a:p>
            <a:r>
              <a:rPr lang="zh-CN" altLang="en-US" dirty="0"/>
              <a:t>同时也可以把把寄存器当做</a:t>
            </a:r>
            <a:r>
              <a:rPr lang="en-US" altLang="zh-CN" dirty="0"/>
              <a:t>64bit</a:t>
            </a:r>
            <a:r>
              <a:rPr lang="zh-CN" altLang="en-US" dirty="0"/>
              <a:t>来使用。</a:t>
            </a:r>
            <a:br>
              <a:rPr lang="en-US" altLang="zh-CN" dirty="0"/>
            </a:br>
            <a:r>
              <a:rPr lang="zh-CN" altLang="en-US" dirty="0"/>
              <a:t>对</a:t>
            </a:r>
            <a:r>
              <a:rPr lang="en-US" altLang="zh-CN" dirty="0"/>
              <a:t>NEON</a:t>
            </a:r>
            <a:r>
              <a:rPr lang="zh-CN" altLang="en-US" dirty="0"/>
              <a:t>来说 每个寄存器内的数据类型都是相同的。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3</a:t>
            </a:fld>
            <a:endParaRPr lang="zh-CN" altLang="en-US"/>
          </a:p>
        </p:txBody>
      </p:sp>
    </p:spTree>
    <p:extLst>
      <p:ext uri="{BB962C8B-B14F-4D97-AF65-F5344CB8AC3E}">
        <p14:creationId xmlns:p14="http://schemas.microsoft.com/office/powerpoint/2010/main" val="22555789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31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接下来我们详细看下</a:t>
            </a:r>
            <a:r>
              <a:rPr lang="en-US" altLang="zh-CN" dirty="0"/>
              <a:t>NEON</a:t>
            </a:r>
            <a:r>
              <a:rPr lang="zh-CN" altLang="en-US" dirty="0"/>
              <a:t>具体支持哪些数据类型，</a:t>
            </a:r>
            <a:endParaRPr lang="en-US" altLang="zh-CN" dirty="0"/>
          </a:p>
          <a:p>
            <a:r>
              <a:rPr lang="zh-CN" altLang="en-US" dirty="0"/>
              <a:t>有符号无符号整形运算都是支持的。</a:t>
            </a:r>
            <a:endParaRPr lang="en-US" altLang="zh-CN" dirty="0"/>
          </a:p>
          <a:p>
            <a:r>
              <a:rPr lang="zh-CN" altLang="en-US" dirty="0"/>
              <a:t>浮点类型支持</a:t>
            </a:r>
            <a:r>
              <a:rPr lang="en-US" altLang="zh-CN" dirty="0"/>
              <a:t>F16 </a:t>
            </a:r>
            <a:r>
              <a:rPr lang="zh-CN" altLang="en-US" dirty="0"/>
              <a:t>和</a:t>
            </a:r>
            <a:r>
              <a:rPr lang="en-US" altLang="zh-CN" dirty="0"/>
              <a:t>F32 F64 </a:t>
            </a:r>
            <a:r>
              <a:rPr lang="zh-CN" altLang="en-US" dirty="0"/>
              <a:t>的运算， 其中</a:t>
            </a:r>
            <a:r>
              <a:rPr lang="en-US" altLang="zh-CN" dirty="0"/>
              <a:t>BF16</a:t>
            </a:r>
            <a:r>
              <a:rPr lang="zh-CN" altLang="en-US" dirty="0"/>
              <a:t>不支持运算，仅仅支持数据类型转换。</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4</a:t>
            </a:fld>
            <a:endParaRPr lang="zh-CN" altLang="en-US"/>
          </a:p>
        </p:txBody>
      </p:sp>
    </p:spTree>
    <p:extLst>
      <p:ext uri="{BB962C8B-B14F-4D97-AF65-F5344CB8AC3E}">
        <p14:creationId xmlns:p14="http://schemas.microsoft.com/office/powerpoint/2010/main" val="3699154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接下来我们看一下</a:t>
            </a:r>
            <a:r>
              <a:rPr lang="en-US" altLang="zh-CN" dirty="0"/>
              <a:t>neon</a:t>
            </a:r>
            <a:r>
              <a:rPr lang="zh-CN" altLang="en-US" dirty="0"/>
              <a:t>的寄存器。正如之前的描述可以当做</a:t>
            </a:r>
            <a:r>
              <a:rPr lang="en-US" altLang="zh-CN" dirty="0"/>
              <a:t>128bit</a:t>
            </a:r>
            <a:r>
              <a:rPr lang="zh-CN" altLang="en-US" dirty="0"/>
              <a:t> 寄存器或者</a:t>
            </a:r>
            <a:r>
              <a:rPr lang="en-US" altLang="zh-CN" dirty="0"/>
              <a:t>64bit</a:t>
            </a:r>
            <a:r>
              <a:rPr lang="zh-CN" altLang="en-US" dirty="0"/>
              <a:t>寄存器来使用。</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5</a:t>
            </a:fld>
            <a:endParaRPr lang="zh-CN" altLang="en-US"/>
          </a:p>
        </p:txBody>
      </p:sp>
    </p:spTree>
    <p:extLst>
      <p:ext uri="{BB962C8B-B14F-4D97-AF65-F5344CB8AC3E}">
        <p14:creationId xmlns:p14="http://schemas.microsoft.com/office/powerpoint/2010/main" val="6888588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NEON </a:t>
            </a:r>
            <a:r>
              <a:rPr lang="zh-CN" altLang="en-US" dirty="0"/>
              <a:t>包含了很多种操作，总共包含</a:t>
            </a:r>
            <a:r>
              <a:rPr lang="en-US" altLang="zh-CN" dirty="0"/>
              <a:t>4000</a:t>
            </a:r>
            <a:r>
              <a:rPr lang="zh-CN" altLang="en-US" dirty="0"/>
              <a:t>多条指令。</a:t>
            </a:r>
            <a:endParaRPr lang="en-US" altLang="zh-CN" dirty="0"/>
          </a:p>
          <a:p>
            <a:r>
              <a:rPr lang="zh-CN" altLang="en-US" dirty="0"/>
              <a:t>可以分为这几大类；</a:t>
            </a:r>
            <a:endParaRPr lang="en-US" altLang="zh-CN" dirty="0"/>
          </a:p>
          <a:p>
            <a:r>
              <a:rPr lang="en-US" altLang="zh-CN" dirty="0"/>
              <a:t>Load </a:t>
            </a:r>
            <a:r>
              <a:rPr lang="zh-CN" altLang="en-US" dirty="0"/>
              <a:t>和 </a:t>
            </a:r>
            <a:r>
              <a:rPr lang="en-US" altLang="zh-CN" dirty="0"/>
              <a:t>sore</a:t>
            </a:r>
            <a:r>
              <a:rPr lang="zh-CN" altLang="en-US" dirty="0"/>
              <a:t>类指令， 并且支持</a:t>
            </a:r>
            <a:r>
              <a:rPr lang="en-US" altLang="zh-CN" dirty="0"/>
              <a:t>2</a:t>
            </a:r>
            <a:r>
              <a:rPr lang="zh-CN" altLang="en-US" dirty="0"/>
              <a:t>，</a:t>
            </a:r>
            <a:r>
              <a:rPr lang="en-US" altLang="zh-CN" dirty="0"/>
              <a:t>3</a:t>
            </a:r>
            <a:r>
              <a:rPr lang="zh-CN" altLang="en-US" dirty="0"/>
              <a:t>，</a:t>
            </a:r>
            <a:r>
              <a:rPr lang="en-US" altLang="zh-CN" dirty="0"/>
              <a:t>4 channel</a:t>
            </a:r>
            <a:r>
              <a:rPr lang="zh-CN" altLang="en-US" dirty="0"/>
              <a:t>的解交织或者交织存储。</a:t>
            </a:r>
            <a:endParaRPr lang="en-US" altLang="zh-CN" dirty="0"/>
          </a:p>
          <a:p>
            <a:r>
              <a:rPr lang="zh-CN" altLang="en-US" dirty="0"/>
              <a:t>算数运算类指令，其中包含加减乘除，迭代求倒数等。</a:t>
            </a:r>
            <a:endParaRPr lang="en-US" altLang="zh-CN" dirty="0"/>
          </a:p>
          <a:p>
            <a:r>
              <a:rPr lang="zh-CN" altLang="en-US" dirty="0"/>
              <a:t>逻辑运算类指令， 其中包含位移，比较，与或非逻辑操作。</a:t>
            </a:r>
            <a:endParaRPr lang="en-US" altLang="zh-CN" dirty="0"/>
          </a:p>
          <a:p>
            <a:r>
              <a:rPr lang="en-US" altLang="zh-CN" dirty="0"/>
              <a:t>Permutation</a:t>
            </a:r>
            <a:r>
              <a:rPr lang="zh-CN" altLang="en-US" dirty="0"/>
              <a:t>类指令，其中包含 交换 提取 转置 压缩。</a:t>
            </a:r>
            <a:br>
              <a:rPr lang="en-US" altLang="zh-CN" dirty="0"/>
            </a:br>
            <a:r>
              <a:rPr lang="zh-CN" altLang="en-US" dirty="0"/>
              <a:t>数据类型转换，支持</a:t>
            </a:r>
            <a:r>
              <a:rPr lang="en-US" altLang="zh-CN" dirty="0"/>
              <a:t>uint8 </a:t>
            </a:r>
            <a:r>
              <a:rPr lang="zh-CN" altLang="en-US" dirty="0"/>
              <a:t>转</a:t>
            </a:r>
            <a:r>
              <a:rPr lang="en-US" altLang="zh-CN" dirty="0"/>
              <a:t>uint16</a:t>
            </a:r>
            <a:r>
              <a:rPr lang="zh-CN" altLang="en-US" dirty="0"/>
              <a:t>， </a:t>
            </a:r>
            <a:r>
              <a:rPr lang="en-US" altLang="zh-CN" dirty="0"/>
              <a:t>uint32 </a:t>
            </a:r>
            <a:r>
              <a:rPr lang="zh-CN" altLang="en-US" dirty="0"/>
              <a:t>转</a:t>
            </a:r>
            <a:r>
              <a:rPr lang="en-US" altLang="zh-CN" dirty="0"/>
              <a:t>float</a:t>
            </a:r>
            <a:r>
              <a:rPr lang="zh-CN" altLang="en-US" dirty="0"/>
              <a:t>， 支持四舍五入，或者四舍六入。</a:t>
            </a:r>
            <a:endParaRPr lang="en-US" altLang="zh-CN" dirty="0"/>
          </a:p>
          <a:p>
            <a:r>
              <a:rPr lang="zh-CN" altLang="en-US" dirty="0"/>
              <a:t>还包含其他类各种向量操作指令， 例如将一个元素复制到</a:t>
            </a:r>
            <a:r>
              <a:rPr lang="en-US" altLang="zh-CN" dirty="0"/>
              <a:t>128bit</a:t>
            </a:r>
            <a:r>
              <a:rPr lang="zh-CN" altLang="en-US" dirty="0"/>
              <a:t>的每个通道上， 获取高或低</a:t>
            </a:r>
            <a:r>
              <a:rPr lang="en-US" altLang="zh-CN" dirty="0"/>
              <a:t>64bit</a:t>
            </a:r>
            <a:r>
              <a:rPr lang="zh-CN" altLang="en-US" dirty="0"/>
              <a:t>数据，获取某一通道数值等操作。</a:t>
            </a:r>
            <a:br>
              <a:rPr lang="en-US" altLang="zh-CN" dirty="0"/>
            </a:br>
            <a:endParaRPr lang="en-US" altLang="zh-CN" dirty="0"/>
          </a:p>
          <a:p>
            <a:br>
              <a:rPr lang="en-US" altLang="zh-CN" dirty="0"/>
            </a:br>
            <a:r>
              <a:rPr lang="zh-CN" altLang="en-US" dirty="0"/>
              <a:t>这些操作同是还可以进行更特殊的操作 ， 例如 饱和， 窄指令， 宽指令， 成对操作。</a:t>
            </a:r>
            <a:br>
              <a:rPr lang="en-US" altLang="zh-CN" dirty="0"/>
            </a:br>
            <a:r>
              <a:rPr lang="en-US" altLang="zh-CN" dirty="0"/>
              <a:t>NEON </a:t>
            </a:r>
            <a:r>
              <a:rPr lang="zh-CN" altLang="en-US" dirty="0"/>
              <a:t>在芯片中占据了很大的面积。</a:t>
            </a:r>
            <a:br>
              <a:rPr lang="en-US" altLang="zh-CN" dirty="0"/>
            </a:br>
            <a:br>
              <a:rPr lang="en-US" altLang="zh-CN" dirty="0"/>
            </a:br>
            <a:r>
              <a:rPr lang="zh-CN" altLang="en-US" dirty="0"/>
              <a:t>加一页</a:t>
            </a:r>
          </a:p>
        </p:txBody>
      </p:sp>
      <p:sp>
        <p:nvSpPr>
          <p:cNvPr id="4" name="灯片编号占位符 3"/>
          <p:cNvSpPr>
            <a:spLocks noGrp="1"/>
          </p:cNvSpPr>
          <p:nvPr>
            <p:ph type="sldNum" sz="quarter" idx="5"/>
          </p:nvPr>
        </p:nvSpPr>
        <p:spPr/>
        <p:txBody>
          <a:bodyPr/>
          <a:lstStyle/>
          <a:p>
            <a:fld id="{DA8C8EFA-96ED-4A18-B46D-8BDC030E3AF6}" type="slidenum">
              <a:rPr lang="zh-CN" altLang="en-US" smtClean="0"/>
              <a:t>6</a:t>
            </a:fld>
            <a:endParaRPr lang="zh-CN" altLang="en-US"/>
          </a:p>
        </p:txBody>
      </p:sp>
    </p:spTree>
    <p:extLst>
      <p:ext uri="{BB962C8B-B14F-4D97-AF65-F5344CB8AC3E}">
        <p14:creationId xmlns:p14="http://schemas.microsoft.com/office/powerpoint/2010/main" val="32231220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br>
              <a:rPr lang="en-US" altLang="zh-CN" dirty="0"/>
            </a:br>
            <a:r>
              <a:rPr lang="en-US" altLang="zh-CN" dirty="0"/>
              <a:t>NEON </a:t>
            </a:r>
            <a:r>
              <a:rPr lang="zh-CN" altLang="en-US" dirty="0"/>
              <a:t>，并且也支持 </a:t>
            </a:r>
            <a:r>
              <a:rPr lang="en-US" altLang="zh-CN" dirty="0"/>
              <a:t>long</a:t>
            </a:r>
            <a:r>
              <a:rPr lang="zh-CN" altLang="en-US" dirty="0"/>
              <a:t>，</a:t>
            </a:r>
            <a:r>
              <a:rPr lang="en-US" altLang="zh-CN" dirty="0"/>
              <a:t>wide</a:t>
            </a:r>
            <a:r>
              <a:rPr lang="zh-CN" altLang="en-US" dirty="0"/>
              <a:t>， </a:t>
            </a:r>
            <a:r>
              <a:rPr lang="en-US" altLang="zh-CN" dirty="0"/>
              <a:t>narrow </a:t>
            </a:r>
            <a:r>
              <a:rPr lang="zh-CN" altLang="en-US" dirty="0"/>
              <a:t>三种特殊操作。</a:t>
            </a:r>
          </a:p>
          <a:p>
            <a:r>
              <a:rPr lang="en-US" altLang="zh-CN" dirty="0"/>
              <a:t>Long </a:t>
            </a:r>
            <a:r>
              <a:rPr lang="zh-CN" altLang="en-US" dirty="0"/>
              <a:t>操作特点是，</a:t>
            </a:r>
            <a:r>
              <a:rPr lang="en-US" altLang="zh-CN" dirty="0"/>
              <a:t> </a:t>
            </a:r>
            <a:r>
              <a:rPr lang="zh-CN" altLang="en-US" b="0" i="0" dirty="0">
                <a:effectLst/>
                <a:latin typeface="Lato" panose="020F0502020204030203" pitchFamily="34" charset="0"/>
              </a:rPr>
              <a:t>输出寄存器宽度是输入寄存器的两倍</a:t>
            </a:r>
            <a:r>
              <a:rPr lang="zh-CN" altLang="en-US" dirty="0"/>
              <a:t>。</a:t>
            </a:r>
            <a:endParaRPr lang="en-US" altLang="zh-CN" dirty="0"/>
          </a:p>
          <a:p>
            <a:r>
              <a:rPr lang="en-US" altLang="zh-CN" dirty="0"/>
              <a:t>Narrow</a:t>
            </a:r>
            <a:r>
              <a:rPr lang="zh-CN" altLang="en-US" dirty="0"/>
              <a:t>操作特点是，</a:t>
            </a:r>
            <a:r>
              <a:rPr lang="en-US" altLang="zh-CN" dirty="0"/>
              <a:t>2</a:t>
            </a:r>
            <a:r>
              <a:rPr lang="zh-CN" altLang="en-US" dirty="0"/>
              <a:t>个输入寄存器是输出寄存器宽度的两倍。</a:t>
            </a:r>
            <a:endParaRPr lang="en-US" altLang="zh-CN" dirty="0"/>
          </a:p>
          <a:p>
            <a:r>
              <a:rPr lang="en-US" altLang="zh-CN" dirty="0"/>
              <a:t>Narrow</a:t>
            </a:r>
            <a:r>
              <a:rPr lang="zh-CN" altLang="en-US" dirty="0"/>
              <a:t>操作特点是， </a:t>
            </a:r>
            <a:r>
              <a:rPr lang="zh-CN" altLang="en-US" b="0" i="0" dirty="0">
                <a:effectLst/>
                <a:latin typeface="Lato" panose="020F0502020204030203" pitchFamily="34" charset="0"/>
              </a:rPr>
              <a:t>目标寄存器和第一个操作寄存器的宽度是第二个操作寄存器宽度的两倍。</a:t>
            </a:r>
            <a:endParaRPr lang="en-US" altLang="zh-CN" b="0" i="0" dirty="0">
              <a:effectLst/>
              <a:latin typeface="Lato" panose="020F0502020204030203" pitchFamily="34" charset="0"/>
            </a:endParaRPr>
          </a:p>
          <a:p>
            <a:endParaRPr lang="en-US" altLang="zh-CN" b="0" i="0" dirty="0">
              <a:effectLst/>
              <a:latin typeface="Lato" panose="020F0502020204030203" pitchFamily="34" charset="0"/>
            </a:endParaRPr>
          </a:p>
          <a:p>
            <a:r>
              <a:rPr lang="zh-CN" altLang="en-US" b="0" i="0" dirty="0">
                <a:effectLst/>
                <a:latin typeface="Lato" panose="020F0502020204030203" pitchFamily="34" charset="0"/>
              </a:rPr>
              <a:t>这写操作在一些特殊的</a:t>
            </a:r>
            <a:r>
              <a:rPr lang="en-US" altLang="zh-CN" b="0" i="0" dirty="0">
                <a:effectLst/>
                <a:latin typeface="Lato" panose="020F0502020204030203" pitchFamily="34" charset="0"/>
              </a:rPr>
              <a:t>case</a:t>
            </a:r>
            <a:r>
              <a:rPr lang="zh-CN" altLang="en-US" b="0" i="0" dirty="0">
                <a:effectLst/>
                <a:latin typeface="Lato" panose="020F0502020204030203" pitchFamily="34" charset="0"/>
              </a:rPr>
              <a:t>情况下可以省掉一些数据类型转换指令，例如两个</a:t>
            </a:r>
            <a:r>
              <a:rPr lang="en-US" altLang="zh-CN" b="0" i="0" dirty="0">
                <a:effectLst/>
                <a:latin typeface="Lato" panose="020F0502020204030203" pitchFamily="34" charset="0"/>
              </a:rPr>
              <a:t>uint8 </a:t>
            </a:r>
            <a:r>
              <a:rPr lang="zh-CN" altLang="en-US" b="0" i="0" dirty="0">
                <a:effectLst/>
                <a:latin typeface="Lato" panose="020F0502020204030203" pitchFamily="34" charset="0"/>
              </a:rPr>
              <a:t>相乘得到一个</a:t>
            </a:r>
            <a:r>
              <a:rPr lang="en-US" altLang="zh-CN" b="0" i="0" dirty="0">
                <a:effectLst/>
                <a:latin typeface="Lato" panose="020F0502020204030203" pitchFamily="34" charset="0"/>
              </a:rPr>
              <a:t>16bit</a:t>
            </a:r>
            <a:r>
              <a:rPr lang="zh-CN" altLang="en-US" b="0" i="0" dirty="0">
                <a:effectLst/>
                <a:latin typeface="Lato" panose="020F0502020204030203" pitchFamily="34" charset="0"/>
              </a:rPr>
              <a:t>类型，一般操作是先把两个</a:t>
            </a:r>
            <a:r>
              <a:rPr lang="en-US" altLang="zh-CN" b="0" i="0" dirty="0">
                <a:effectLst/>
                <a:latin typeface="Lato" panose="020F0502020204030203" pitchFamily="34" charset="0"/>
              </a:rPr>
              <a:t>uint8</a:t>
            </a:r>
            <a:r>
              <a:rPr lang="zh-CN" altLang="en-US" b="0" i="0" dirty="0">
                <a:effectLst/>
                <a:latin typeface="Lato" panose="020F0502020204030203" pitchFamily="34" charset="0"/>
              </a:rPr>
              <a:t>转成</a:t>
            </a:r>
            <a:r>
              <a:rPr lang="en-US" altLang="zh-CN" b="0" i="0" dirty="0">
                <a:effectLst/>
                <a:latin typeface="Lato" panose="020F0502020204030203" pitchFamily="34" charset="0"/>
              </a:rPr>
              <a:t>uint16 </a:t>
            </a:r>
            <a:r>
              <a:rPr lang="zh-CN" altLang="en-US" b="0" i="0" dirty="0">
                <a:effectLst/>
                <a:latin typeface="Lato" panose="020F0502020204030203" pitchFamily="34" charset="0"/>
              </a:rPr>
              <a:t>然后在使用</a:t>
            </a:r>
            <a:r>
              <a:rPr lang="en-US" altLang="zh-CN" b="0" i="0" dirty="0">
                <a:effectLst/>
                <a:latin typeface="Lato" panose="020F0502020204030203" pitchFamily="34" charset="0"/>
              </a:rPr>
              <a:t>16bit</a:t>
            </a:r>
            <a:r>
              <a:rPr lang="zh-CN" altLang="en-US" b="0" i="0" dirty="0">
                <a:effectLst/>
                <a:latin typeface="Lato" panose="020F0502020204030203" pitchFamily="34" charset="0"/>
              </a:rPr>
              <a:t>的乘法。而</a:t>
            </a:r>
            <a:r>
              <a:rPr lang="en-US" altLang="zh-CN" b="0" i="0" dirty="0">
                <a:effectLst/>
                <a:latin typeface="Lato" panose="020F0502020204030203" pitchFamily="34" charset="0"/>
              </a:rPr>
              <a:t>long</a:t>
            </a:r>
            <a:r>
              <a:rPr lang="zh-CN" altLang="en-US" b="0" i="0" dirty="0">
                <a:effectLst/>
                <a:latin typeface="Lato" panose="020F0502020204030203" pitchFamily="34" charset="0"/>
              </a:rPr>
              <a:t>指令可以将</a:t>
            </a:r>
            <a:r>
              <a:rPr lang="en-US" altLang="zh-CN" b="0" i="0" dirty="0">
                <a:effectLst/>
                <a:latin typeface="Lato" panose="020F0502020204030203" pitchFamily="34" charset="0"/>
              </a:rPr>
              <a:t>3</a:t>
            </a:r>
            <a:r>
              <a:rPr lang="zh-CN" altLang="en-US" b="0" i="0" dirty="0">
                <a:effectLst/>
                <a:latin typeface="Lato" panose="020F0502020204030203" pitchFamily="34" charset="0"/>
              </a:rPr>
              <a:t>条指令合并成一条指令。</a:t>
            </a:r>
            <a:r>
              <a:rPr lang="en-US" altLang="zh-CN" b="0" i="0" dirty="0">
                <a:effectLst/>
                <a:latin typeface="Lato" panose="020F0502020204030203" pitchFamily="34" charset="0"/>
              </a:rPr>
              <a:t>Wide </a:t>
            </a:r>
            <a:r>
              <a:rPr lang="zh-CN" altLang="en-US" b="0" i="0" dirty="0">
                <a:effectLst/>
                <a:latin typeface="Lato" panose="020F0502020204030203" pitchFamily="34" charset="0"/>
              </a:rPr>
              <a:t>在混合精度量化的时候用到比较多。</a:t>
            </a:r>
            <a:endParaRPr lang="en-US" altLang="zh-CN" b="0" i="0" dirty="0">
              <a:effectLst/>
              <a:latin typeface="Lato" panose="020F0502020204030203" pitchFamily="34" charset="0"/>
            </a:endParaRPr>
          </a:p>
        </p:txBody>
      </p:sp>
      <p:sp>
        <p:nvSpPr>
          <p:cNvPr id="4" name="灯片编号占位符 3"/>
          <p:cNvSpPr>
            <a:spLocks noGrp="1"/>
          </p:cNvSpPr>
          <p:nvPr>
            <p:ph type="sldNum" sz="quarter" idx="5"/>
          </p:nvPr>
        </p:nvSpPr>
        <p:spPr/>
        <p:txBody>
          <a:bodyPr/>
          <a:lstStyle/>
          <a:p>
            <a:fld id="{DA8C8EFA-96ED-4A18-B46D-8BDC030E3AF6}" type="slidenum">
              <a:rPr lang="zh-CN" altLang="en-US" smtClean="0"/>
              <a:t>7</a:t>
            </a:fld>
            <a:endParaRPr lang="zh-CN" altLang="en-US"/>
          </a:p>
        </p:txBody>
      </p:sp>
    </p:spTree>
    <p:extLst>
      <p:ext uri="{BB962C8B-B14F-4D97-AF65-F5344CB8AC3E}">
        <p14:creationId xmlns:p14="http://schemas.microsoft.com/office/powerpoint/2010/main" val="3867132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Load </a:t>
            </a:r>
            <a:r>
              <a:rPr lang="zh-CN" altLang="en-US" dirty="0"/>
              <a:t>和 </a:t>
            </a:r>
            <a:r>
              <a:rPr lang="en-US" altLang="zh-CN" dirty="0"/>
              <a:t>store </a:t>
            </a:r>
            <a:r>
              <a:rPr lang="zh-CN" altLang="en-US" dirty="0"/>
              <a:t>指令支持</a:t>
            </a:r>
            <a:r>
              <a:rPr lang="en-US" altLang="zh-CN" dirty="0"/>
              <a:t>channel</a:t>
            </a:r>
            <a:r>
              <a:rPr lang="zh-CN" altLang="en-US" dirty="0"/>
              <a:t>是</a:t>
            </a:r>
            <a:r>
              <a:rPr lang="en-US" altLang="zh-CN" dirty="0"/>
              <a:t>2,3,4</a:t>
            </a:r>
            <a:r>
              <a:rPr lang="zh-CN" altLang="en-US" dirty="0"/>
              <a:t>的解交织操作。</a:t>
            </a:r>
            <a:endParaRPr lang="en-US" altLang="zh-CN" dirty="0"/>
          </a:p>
          <a:p>
            <a:endParaRPr lang="en-US" altLang="zh-CN" dirty="0"/>
          </a:p>
          <a:p>
            <a:r>
              <a:rPr lang="zh-CN" altLang="en-US" dirty="0"/>
              <a:t>左边图片展示了，加载或者存储</a:t>
            </a:r>
            <a:r>
              <a:rPr lang="en-US" altLang="zh-CN" dirty="0"/>
              <a:t>256bit</a:t>
            </a:r>
            <a:r>
              <a:rPr lang="zh-CN" altLang="en-US" dirty="0"/>
              <a:t>的数据到</a:t>
            </a:r>
            <a:r>
              <a:rPr lang="en-US" altLang="zh-CN" dirty="0"/>
              <a:t>2</a:t>
            </a:r>
            <a:r>
              <a:rPr lang="zh-CN" altLang="en-US" dirty="0"/>
              <a:t>个寄存器。</a:t>
            </a:r>
            <a:endParaRPr lang="en-US" altLang="zh-CN" dirty="0"/>
          </a:p>
          <a:p>
            <a:r>
              <a:rPr lang="zh-CN" altLang="en-US" dirty="0"/>
              <a:t>中间图片展示了，加载或存储以</a:t>
            </a:r>
            <a:r>
              <a:rPr lang="en-US" altLang="zh-CN" dirty="0"/>
              <a:t>256bit</a:t>
            </a:r>
            <a:r>
              <a:rPr lang="zh-CN" altLang="en-US" dirty="0"/>
              <a:t>数据到</a:t>
            </a:r>
            <a:r>
              <a:rPr lang="en-US" altLang="zh-CN" dirty="0"/>
              <a:t>2</a:t>
            </a:r>
            <a:r>
              <a:rPr lang="zh-CN" altLang="en-US" dirty="0"/>
              <a:t>个寄存器，并且实现解交织或者交织存储。此类操作更多的用于音频信号</a:t>
            </a:r>
            <a:r>
              <a:rPr lang="en-US" altLang="zh-CN" dirty="0"/>
              <a:t>LRLR</a:t>
            </a:r>
            <a:r>
              <a:rPr lang="zh-CN" altLang="en-US" dirty="0"/>
              <a:t>。</a:t>
            </a:r>
            <a:endParaRPr lang="en-US" altLang="zh-CN" dirty="0"/>
          </a:p>
          <a:p>
            <a:r>
              <a:rPr lang="zh-CN" altLang="en-US" dirty="0"/>
              <a:t>中间图片展示了，加载或者存储</a:t>
            </a:r>
            <a:r>
              <a:rPr lang="en-US" altLang="zh-CN" dirty="0"/>
              <a:t>384bit</a:t>
            </a:r>
            <a:r>
              <a:rPr lang="zh-CN" altLang="en-US" dirty="0"/>
              <a:t>数据到</a:t>
            </a:r>
            <a:r>
              <a:rPr lang="en-US" altLang="zh-CN" dirty="0"/>
              <a:t>3</a:t>
            </a:r>
            <a:r>
              <a:rPr lang="zh-CN" altLang="en-US" dirty="0"/>
              <a:t>个寄存器，并且实现解交织或者交织存储。此类操作更多用</a:t>
            </a:r>
            <a:r>
              <a:rPr lang="en-US" altLang="zh-CN" dirty="0"/>
              <a:t>RGB</a:t>
            </a:r>
            <a:r>
              <a:rPr lang="zh-CN" altLang="en-US" dirty="0"/>
              <a:t>图像信号的操作。</a:t>
            </a:r>
            <a:endParaRPr lang="en-US" altLang="zh-CN"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8</a:t>
            </a:fld>
            <a:endParaRPr lang="zh-CN" altLang="en-US"/>
          </a:p>
        </p:txBody>
      </p:sp>
    </p:spTree>
    <p:extLst>
      <p:ext uri="{BB962C8B-B14F-4D97-AF65-F5344CB8AC3E}">
        <p14:creationId xmlns:p14="http://schemas.microsoft.com/office/powerpoint/2010/main" val="11772782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算数运算指令， 包含加减乘除各种算术运算，并且同时也支持饱和的运算。</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DA8C8EFA-96ED-4A18-B46D-8BDC030E3AF6}" type="slidenum">
              <a:rPr lang="zh-CN" altLang="en-US" smtClean="0"/>
              <a:t>9</a:t>
            </a:fld>
            <a:endParaRPr lang="zh-CN" altLang="en-US"/>
          </a:p>
        </p:txBody>
      </p:sp>
    </p:spTree>
    <p:extLst>
      <p:ext uri="{BB962C8B-B14F-4D97-AF65-F5344CB8AC3E}">
        <p14:creationId xmlns:p14="http://schemas.microsoft.com/office/powerpoint/2010/main" val="881165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8F9E7A-B02F-6C40-84E0-7228AB15F3F9}"/>
              </a:ext>
            </a:extLst>
          </p:cNvPr>
          <p:cNvSpPr>
            <a:spLocks noGrp="1"/>
          </p:cNvSpPr>
          <p:nvPr>
            <p:ph type="title"/>
          </p:nvPr>
        </p:nvSpPr>
        <p:spPr>
          <a:xfrm>
            <a:off x="394579" y="2248245"/>
            <a:ext cx="9528019" cy="1180755"/>
          </a:xfrm>
        </p:spPr>
        <p:txBody>
          <a:bodyPr>
            <a:normAutofit/>
          </a:bodyPr>
          <a:lstStyle>
            <a:lvl1pPr>
              <a:defRPr sz="6000" b="1">
                <a:solidFill>
                  <a:schemeClr val="bg1"/>
                </a:solidFill>
              </a:defRPr>
            </a:lvl1pPr>
          </a:lstStyle>
          <a:p>
            <a:r>
              <a:rPr kumimoji="1" lang="zh-CN" altLang="en-US" dirty="0"/>
              <a:t>单击此处编辑母版标题样式</a:t>
            </a:r>
          </a:p>
        </p:txBody>
      </p:sp>
      <p:pic>
        <p:nvPicPr>
          <p:cNvPr id="4" name="图片 3">
            <a:extLst>
              <a:ext uri="{FF2B5EF4-FFF2-40B4-BE49-F238E27FC236}">
                <a16:creationId xmlns:a16="http://schemas.microsoft.com/office/drawing/2014/main" id="{1DD9ED44-23D0-E64A-A698-909EF9D5B7C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8900" y="-50006"/>
            <a:ext cx="12382500" cy="6965156"/>
          </a:xfrm>
          <a:prstGeom prst="rect">
            <a:avLst/>
          </a:prstGeom>
        </p:spPr>
      </p:pic>
    </p:spTree>
    <p:extLst>
      <p:ext uri="{BB962C8B-B14F-4D97-AF65-F5344CB8AC3E}">
        <p14:creationId xmlns:p14="http://schemas.microsoft.com/office/powerpoint/2010/main" val="10852613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白背景">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4B66E35C-6AE0-4B4C-AE06-0D896564EEF5}"/>
              </a:ext>
            </a:extLst>
          </p:cNvPr>
          <p:cNvSpPr txBox="1">
            <a:spLocks/>
          </p:cNvSpPr>
          <p:nvPr userDrawn="1"/>
        </p:nvSpPr>
        <p:spPr>
          <a:xfrm>
            <a:off x="8962129" y="638191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sp>
        <p:nvSpPr>
          <p:cNvPr id="5" name="文本框 4">
            <a:extLst>
              <a:ext uri="{FF2B5EF4-FFF2-40B4-BE49-F238E27FC236}">
                <a16:creationId xmlns:a16="http://schemas.microsoft.com/office/drawing/2014/main" id="{E433A7DC-8560-6E4F-8046-46A054666887}"/>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648918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95A5BA7-4493-3E48-8555-9A03B742189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6" name="图片 5">
            <a:extLst>
              <a:ext uri="{FF2B5EF4-FFF2-40B4-BE49-F238E27FC236}">
                <a16:creationId xmlns:a16="http://schemas.microsoft.com/office/drawing/2014/main" id="{E2C5A25A-2FFD-CB4B-A4A1-3A819C5D400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671830" y="5557837"/>
            <a:ext cx="4001770" cy="829382"/>
          </a:xfrm>
          <a:prstGeom prst="rect">
            <a:avLst/>
          </a:prstGeom>
        </p:spPr>
      </p:pic>
    </p:spTree>
    <p:extLst>
      <p:ext uri="{BB962C8B-B14F-4D97-AF65-F5344CB8AC3E}">
        <p14:creationId xmlns:p14="http://schemas.microsoft.com/office/powerpoint/2010/main" val="41323707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公司介绍">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FA4F44D0-4FD7-C445-B279-F801C03EDDB2}"/>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72024" y="0"/>
            <a:ext cx="7419975" cy="6858000"/>
          </a:xfrm>
          <a:prstGeom prst="rect">
            <a:avLst/>
          </a:prstGeom>
        </p:spPr>
      </p:pic>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77F0986-6865-4511-87B8-11313F12EDA9}" type="slidenum">
              <a:rPr lang="en-US" smtClean="0"/>
              <a:t>‹#›</a:t>
            </a:fld>
            <a:endParaRPr lang="en-US"/>
          </a:p>
        </p:txBody>
      </p:sp>
      <p:sp>
        <p:nvSpPr>
          <p:cNvPr id="16" name="Text Placeholder 3">
            <a:extLst>
              <a:ext uri="{FF2B5EF4-FFF2-40B4-BE49-F238E27FC236}">
                <a16:creationId xmlns:a16="http://schemas.microsoft.com/office/drawing/2014/main" id="{B7E25E4A-B018-A042-ACC2-A8C44034A435}"/>
              </a:ext>
            </a:extLst>
          </p:cNvPr>
          <p:cNvSpPr>
            <a:spLocks noGrp="1"/>
          </p:cNvSpPr>
          <p:nvPr>
            <p:ph type="body" sz="half" idx="14"/>
          </p:nvPr>
        </p:nvSpPr>
        <p:spPr>
          <a:xfrm>
            <a:off x="2049363" y="1401973"/>
            <a:ext cx="2279827" cy="1087228"/>
          </a:xfrm>
        </p:spPr>
        <p:txBody>
          <a:bodyPr>
            <a:normAutofit/>
          </a:bodyPr>
          <a:lstStyle>
            <a:lvl1pPr marL="0" indent="0">
              <a:lnSpc>
                <a:spcPct val="150000"/>
              </a:lnSpc>
              <a:buNone/>
              <a:defRPr sz="2000">
                <a:solidFill>
                  <a:schemeClr val="bg2">
                    <a:lumMod val="50000"/>
                  </a:schemeClr>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3" name="Text Placeholder 3">
            <a:extLst>
              <a:ext uri="{FF2B5EF4-FFF2-40B4-BE49-F238E27FC236}">
                <a16:creationId xmlns:a16="http://schemas.microsoft.com/office/drawing/2014/main" id="{11699591-E566-494B-8540-7B56B07AA8A1}"/>
              </a:ext>
            </a:extLst>
          </p:cNvPr>
          <p:cNvSpPr>
            <a:spLocks noGrp="1"/>
          </p:cNvSpPr>
          <p:nvPr>
            <p:ph type="body" sz="half" idx="15"/>
          </p:nvPr>
        </p:nvSpPr>
        <p:spPr>
          <a:xfrm>
            <a:off x="2049363" y="4475373"/>
            <a:ext cx="2279827" cy="1087228"/>
          </a:xfrm>
        </p:spPr>
        <p:txBody>
          <a:bodyPr>
            <a:normAutofit/>
          </a:bodyPr>
          <a:lstStyle>
            <a:lvl1pPr marL="0" indent="0">
              <a:lnSpc>
                <a:spcPct val="150000"/>
              </a:lnSpc>
              <a:buNone/>
              <a:defRPr sz="2000">
                <a:solidFill>
                  <a:schemeClr val="bg2">
                    <a:lumMod val="50000"/>
                  </a:schemeClr>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4" name="Text Placeholder 3">
            <a:extLst>
              <a:ext uri="{FF2B5EF4-FFF2-40B4-BE49-F238E27FC236}">
                <a16:creationId xmlns:a16="http://schemas.microsoft.com/office/drawing/2014/main" id="{57A6A7DC-6E29-E740-B433-CBBDAABA21DC}"/>
              </a:ext>
            </a:extLst>
          </p:cNvPr>
          <p:cNvSpPr>
            <a:spLocks noGrp="1"/>
          </p:cNvSpPr>
          <p:nvPr>
            <p:ph type="body" sz="half" idx="16"/>
          </p:nvPr>
        </p:nvSpPr>
        <p:spPr>
          <a:xfrm>
            <a:off x="2049363" y="2965870"/>
            <a:ext cx="2279827" cy="1087228"/>
          </a:xfrm>
        </p:spPr>
        <p:txBody>
          <a:bodyPr>
            <a:normAutofit/>
          </a:bodyPr>
          <a:lstStyle>
            <a:lvl1pPr marL="0" indent="0">
              <a:lnSpc>
                <a:spcPct val="150000"/>
              </a:lnSpc>
              <a:buNone/>
              <a:defRPr sz="2000">
                <a:solidFill>
                  <a:schemeClr val="bg2">
                    <a:lumMod val="50000"/>
                  </a:schemeClr>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5" name="Oval 23">
            <a:extLst>
              <a:ext uri="{FF2B5EF4-FFF2-40B4-BE49-F238E27FC236}">
                <a16:creationId xmlns:a16="http://schemas.microsoft.com/office/drawing/2014/main" id="{C3D736A8-419B-2149-9AE3-DAD96378483D}"/>
              </a:ext>
            </a:extLst>
          </p:cNvPr>
          <p:cNvSpPr/>
          <p:nvPr userDrawn="1"/>
        </p:nvSpPr>
        <p:spPr>
          <a:xfrm>
            <a:off x="4282121" y="1995762"/>
            <a:ext cx="962944" cy="962941"/>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US" sz="3200">
              <a:solidFill>
                <a:prstClr val="white"/>
              </a:solidFill>
              <a:cs typeface="+mn-ea"/>
              <a:sym typeface="+mn-lt"/>
            </a:endParaRPr>
          </a:p>
        </p:txBody>
      </p:sp>
      <p:sp>
        <p:nvSpPr>
          <p:cNvPr id="26" name="Oval 23">
            <a:extLst>
              <a:ext uri="{FF2B5EF4-FFF2-40B4-BE49-F238E27FC236}">
                <a16:creationId xmlns:a16="http://schemas.microsoft.com/office/drawing/2014/main" id="{0A208629-CD7E-834F-8C1A-E4F2992A695D}"/>
              </a:ext>
            </a:extLst>
          </p:cNvPr>
          <p:cNvSpPr/>
          <p:nvPr userDrawn="1"/>
        </p:nvSpPr>
        <p:spPr>
          <a:xfrm>
            <a:off x="4282121" y="3233626"/>
            <a:ext cx="962944" cy="962941"/>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US" sz="3200">
              <a:solidFill>
                <a:prstClr val="white"/>
              </a:solidFill>
              <a:cs typeface="+mn-ea"/>
              <a:sym typeface="+mn-lt"/>
            </a:endParaRPr>
          </a:p>
        </p:txBody>
      </p:sp>
      <p:sp>
        <p:nvSpPr>
          <p:cNvPr id="27" name="Oval 23">
            <a:extLst>
              <a:ext uri="{FF2B5EF4-FFF2-40B4-BE49-F238E27FC236}">
                <a16:creationId xmlns:a16="http://schemas.microsoft.com/office/drawing/2014/main" id="{34A5B289-F4E6-B740-8C2C-248C1E81F538}"/>
              </a:ext>
            </a:extLst>
          </p:cNvPr>
          <p:cNvSpPr/>
          <p:nvPr userDrawn="1"/>
        </p:nvSpPr>
        <p:spPr>
          <a:xfrm>
            <a:off x="4282121" y="4471491"/>
            <a:ext cx="962944" cy="962941"/>
          </a:xfrm>
          <a:prstGeom prst="ellipse">
            <a:avLst/>
          </a:prstGeom>
          <a:solidFill>
            <a:schemeClr val="bg1">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609570"/>
            <a:endParaRPr lang="en-US" sz="3200">
              <a:solidFill>
                <a:prstClr val="white"/>
              </a:solidFill>
              <a:cs typeface="+mn-ea"/>
              <a:sym typeface="+mn-lt"/>
            </a:endParaRPr>
          </a:p>
        </p:txBody>
      </p:sp>
      <p:sp>
        <p:nvSpPr>
          <p:cNvPr id="30" name="Text Placeholder 3">
            <a:extLst>
              <a:ext uri="{FF2B5EF4-FFF2-40B4-BE49-F238E27FC236}">
                <a16:creationId xmlns:a16="http://schemas.microsoft.com/office/drawing/2014/main" id="{84C797A5-8239-5B44-BBE5-CC7D5346472C}"/>
              </a:ext>
            </a:extLst>
          </p:cNvPr>
          <p:cNvSpPr>
            <a:spLocks noGrp="1"/>
          </p:cNvSpPr>
          <p:nvPr>
            <p:ph type="body" sz="half" idx="2"/>
          </p:nvPr>
        </p:nvSpPr>
        <p:spPr>
          <a:xfrm>
            <a:off x="5592792" y="2148252"/>
            <a:ext cx="6198550" cy="746306"/>
          </a:xfrm>
        </p:spPr>
        <p:txBody>
          <a:bodyPr>
            <a:normAutofit/>
          </a:bodyPr>
          <a:lstStyle>
            <a:lvl1pPr marL="0" indent="0">
              <a:lnSpc>
                <a:spcPct val="150000"/>
              </a:lnSpc>
              <a:buNone/>
              <a:defRPr sz="1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35" name="Text Placeholder 3">
            <a:extLst>
              <a:ext uri="{FF2B5EF4-FFF2-40B4-BE49-F238E27FC236}">
                <a16:creationId xmlns:a16="http://schemas.microsoft.com/office/drawing/2014/main" id="{DFA1CF91-7FE2-CA49-A52A-56B4B7BC753C}"/>
              </a:ext>
            </a:extLst>
          </p:cNvPr>
          <p:cNvSpPr>
            <a:spLocks noGrp="1"/>
          </p:cNvSpPr>
          <p:nvPr>
            <p:ph type="body" sz="half" idx="17"/>
          </p:nvPr>
        </p:nvSpPr>
        <p:spPr>
          <a:xfrm>
            <a:off x="5592792" y="3378017"/>
            <a:ext cx="6198550" cy="746306"/>
          </a:xfrm>
        </p:spPr>
        <p:txBody>
          <a:bodyPr>
            <a:normAutofit/>
          </a:bodyPr>
          <a:lstStyle>
            <a:lvl1pPr marL="0" indent="0">
              <a:lnSpc>
                <a:spcPct val="150000"/>
              </a:lnSpc>
              <a:buNone/>
              <a:defRPr sz="1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36" name="Text Placeholder 3">
            <a:extLst>
              <a:ext uri="{FF2B5EF4-FFF2-40B4-BE49-F238E27FC236}">
                <a16:creationId xmlns:a16="http://schemas.microsoft.com/office/drawing/2014/main" id="{39495295-BC72-2149-AF09-7CBC91A1EFC1}"/>
              </a:ext>
            </a:extLst>
          </p:cNvPr>
          <p:cNvSpPr>
            <a:spLocks noGrp="1"/>
          </p:cNvSpPr>
          <p:nvPr>
            <p:ph type="body" sz="half" idx="18"/>
          </p:nvPr>
        </p:nvSpPr>
        <p:spPr>
          <a:xfrm>
            <a:off x="5592792" y="4584517"/>
            <a:ext cx="6198550" cy="746306"/>
          </a:xfrm>
        </p:spPr>
        <p:txBody>
          <a:bodyPr>
            <a:normAutofit/>
          </a:bodyPr>
          <a:lstStyle>
            <a:lvl1pPr marL="0" indent="0">
              <a:lnSpc>
                <a:spcPct val="150000"/>
              </a:lnSpc>
              <a:buNone/>
              <a:defRPr sz="1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cxnSp>
        <p:nvCxnSpPr>
          <p:cNvPr id="38" name="直线连接符 37">
            <a:extLst>
              <a:ext uri="{FF2B5EF4-FFF2-40B4-BE49-F238E27FC236}">
                <a16:creationId xmlns:a16="http://schemas.microsoft.com/office/drawing/2014/main" id="{D133D580-2366-5449-AABA-EEA34A351B85}"/>
              </a:ext>
            </a:extLst>
          </p:cNvPr>
          <p:cNvCxnSpPr/>
          <p:nvPr userDrawn="1"/>
        </p:nvCxnSpPr>
        <p:spPr>
          <a:xfrm>
            <a:off x="5592792" y="3124200"/>
            <a:ext cx="619855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A9579C3F-FD98-4F44-AB42-5C43CE9F2B63}"/>
              </a:ext>
            </a:extLst>
          </p:cNvPr>
          <p:cNvCxnSpPr/>
          <p:nvPr userDrawn="1"/>
        </p:nvCxnSpPr>
        <p:spPr>
          <a:xfrm>
            <a:off x="5592792" y="4368800"/>
            <a:ext cx="619855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690042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203F1E0-359C-454C-83B5-D0B3EEB036B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8" name="Text Placeholder 3">
            <a:extLst>
              <a:ext uri="{FF2B5EF4-FFF2-40B4-BE49-F238E27FC236}">
                <a16:creationId xmlns:a16="http://schemas.microsoft.com/office/drawing/2014/main" id="{548C635B-C8ED-B543-B4E6-6FCC1539085E}"/>
              </a:ext>
            </a:extLst>
          </p:cNvPr>
          <p:cNvSpPr>
            <a:spLocks noGrp="1"/>
          </p:cNvSpPr>
          <p:nvPr>
            <p:ph type="body" sz="half" idx="15"/>
          </p:nvPr>
        </p:nvSpPr>
        <p:spPr>
          <a:xfrm>
            <a:off x="576000" y="1087180"/>
            <a:ext cx="6324530" cy="635291"/>
          </a:xfrm>
        </p:spPr>
        <p:txBody>
          <a:bodyPr>
            <a:noAutofit/>
          </a:bodyPr>
          <a:lstStyle>
            <a:lvl1pPr marL="0" indent="0">
              <a:lnSpc>
                <a:spcPct val="100000"/>
              </a:lnSpc>
              <a:buNone/>
              <a:defRPr sz="32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cxnSp>
        <p:nvCxnSpPr>
          <p:cNvPr id="10" name="直线连接符 9">
            <a:extLst>
              <a:ext uri="{FF2B5EF4-FFF2-40B4-BE49-F238E27FC236}">
                <a16:creationId xmlns:a16="http://schemas.microsoft.com/office/drawing/2014/main" id="{8434D6F0-C777-4341-900D-0C58FF3552CA}"/>
              </a:ext>
            </a:extLst>
          </p:cNvPr>
          <p:cNvCxnSpPr>
            <a:cxnSpLocks/>
          </p:cNvCxnSpPr>
          <p:nvPr userDrawn="1"/>
        </p:nvCxnSpPr>
        <p:spPr>
          <a:xfrm>
            <a:off x="702246" y="1726035"/>
            <a:ext cx="1764507" cy="0"/>
          </a:xfrm>
          <a:prstGeom prst="line">
            <a:avLst/>
          </a:prstGeom>
          <a:ln w="19050">
            <a:solidFill>
              <a:srgbClr val="3266FE"/>
            </a:solidFill>
          </a:ln>
        </p:spPr>
        <p:style>
          <a:lnRef idx="1">
            <a:schemeClr val="accent1"/>
          </a:lnRef>
          <a:fillRef idx="0">
            <a:schemeClr val="accent1"/>
          </a:fillRef>
          <a:effectRef idx="0">
            <a:schemeClr val="accent1"/>
          </a:effectRef>
          <a:fontRef idx="minor">
            <a:schemeClr val="tx1"/>
          </a:fontRef>
        </p:style>
      </p:cxnSp>
      <p:sp>
        <p:nvSpPr>
          <p:cNvPr id="11" name="Text Placeholder 3">
            <a:extLst>
              <a:ext uri="{FF2B5EF4-FFF2-40B4-BE49-F238E27FC236}">
                <a16:creationId xmlns:a16="http://schemas.microsoft.com/office/drawing/2014/main" id="{73C24EEF-C0B9-CD41-B53F-54A5F1A9EDB4}"/>
              </a:ext>
            </a:extLst>
          </p:cNvPr>
          <p:cNvSpPr>
            <a:spLocks noGrp="1"/>
          </p:cNvSpPr>
          <p:nvPr>
            <p:ph type="body" sz="half" idx="16"/>
          </p:nvPr>
        </p:nvSpPr>
        <p:spPr>
          <a:xfrm>
            <a:off x="576000" y="1778297"/>
            <a:ext cx="6324530" cy="635291"/>
          </a:xfrm>
        </p:spPr>
        <p:txBody>
          <a:bodyPr>
            <a:noAutofit/>
          </a:bodyPr>
          <a:lstStyle>
            <a:lvl1pPr marL="0" indent="0">
              <a:lnSpc>
                <a:spcPct val="100000"/>
              </a:lnSpc>
              <a:buNone/>
              <a:defRPr sz="1800">
                <a:solidFill>
                  <a:schemeClr val="bg1"/>
                </a:solidFill>
              </a:defRPr>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Tree>
    <p:extLst>
      <p:ext uri="{BB962C8B-B14F-4D97-AF65-F5344CB8AC3E}">
        <p14:creationId xmlns:p14="http://schemas.microsoft.com/office/powerpoint/2010/main" val="3964079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段落+产品">
    <p:spTree>
      <p:nvGrpSpPr>
        <p:cNvPr id="1" name=""/>
        <p:cNvGrpSpPr/>
        <p:nvPr/>
      </p:nvGrpSpPr>
      <p:grpSpPr>
        <a:xfrm>
          <a:off x="0" y="0"/>
          <a:ext cx="0" cy="0"/>
          <a:chOff x="0" y="0"/>
          <a:chExt cx="0" cy="0"/>
        </a:xfrm>
      </p:grpSpPr>
      <p:sp>
        <p:nvSpPr>
          <p:cNvPr id="2" name="Title 1"/>
          <p:cNvSpPr>
            <a:spLocks noGrp="1"/>
          </p:cNvSpPr>
          <p:nvPr>
            <p:ph type="title"/>
          </p:nvPr>
        </p:nvSpPr>
        <p:spPr>
          <a:xfrm>
            <a:off x="493839" y="387131"/>
            <a:ext cx="4573588" cy="420687"/>
          </a:xfrm>
        </p:spPr>
        <p:txBody>
          <a:bodyPr anchor="b">
            <a:normAutofit/>
          </a:bodyPr>
          <a:lstStyle>
            <a:lvl1pPr>
              <a:defRPr sz="2000">
                <a:solidFill>
                  <a:srgbClr val="3266FE"/>
                </a:solidFill>
              </a:defRPr>
            </a:lvl1pPr>
          </a:lstStyle>
          <a:p>
            <a:r>
              <a:rPr lang="en-US" dirty="0"/>
              <a:t>Click to edit Master title style</a:t>
            </a:r>
          </a:p>
        </p:txBody>
      </p:sp>
      <p:sp>
        <p:nvSpPr>
          <p:cNvPr id="4" name="Text Placeholder 3"/>
          <p:cNvSpPr>
            <a:spLocks noGrp="1"/>
          </p:cNvSpPr>
          <p:nvPr>
            <p:ph type="body" sz="half" idx="2"/>
          </p:nvPr>
        </p:nvSpPr>
        <p:spPr>
          <a:xfrm>
            <a:off x="503265" y="1279768"/>
            <a:ext cx="8477309" cy="92705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a:xfrm>
            <a:off x="8958628" y="6383914"/>
            <a:ext cx="2743200" cy="365125"/>
          </a:xfrm>
        </p:spPr>
        <p:txBody>
          <a:bodyPr/>
          <a:lstStyle>
            <a:lvl1pPr>
              <a:defRPr sz="900">
                <a:solidFill>
                  <a:srgbClr val="3266FE"/>
                </a:solidFill>
              </a:defRPr>
            </a:lvl1pPr>
          </a:lstStyle>
          <a:p>
            <a:fld id="{C77F0986-6865-4511-87B8-11313F12EDA9}" type="slidenum">
              <a:rPr lang="en-US" smtClean="0"/>
              <a:pPr/>
              <a:t>‹#›</a:t>
            </a:fld>
            <a:endParaRPr lang="en-US" dirty="0"/>
          </a:p>
        </p:txBody>
      </p:sp>
      <p:sp>
        <p:nvSpPr>
          <p:cNvPr id="25" name="Text Placeholder 3">
            <a:extLst>
              <a:ext uri="{FF2B5EF4-FFF2-40B4-BE49-F238E27FC236}">
                <a16:creationId xmlns:a16="http://schemas.microsoft.com/office/drawing/2014/main" id="{12448A8B-5EFA-1C41-89FA-59DAD2421ECB}"/>
              </a:ext>
            </a:extLst>
          </p:cNvPr>
          <p:cNvSpPr>
            <a:spLocks noGrp="1"/>
          </p:cNvSpPr>
          <p:nvPr>
            <p:ph type="body" sz="half" idx="15"/>
          </p:nvPr>
        </p:nvSpPr>
        <p:spPr>
          <a:xfrm>
            <a:off x="503265" y="2651240"/>
            <a:ext cx="2810801" cy="347980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6" name="Text Placeholder 3">
            <a:extLst>
              <a:ext uri="{FF2B5EF4-FFF2-40B4-BE49-F238E27FC236}">
                <a16:creationId xmlns:a16="http://schemas.microsoft.com/office/drawing/2014/main" id="{0115D1E4-5BDA-E54F-A80F-4DF8E4C232A1}"/>
              </a:ext>
            </a:extLst>
          </p:cNvPr>
          <p:cNvSpPr>
            <a:spLocks noGrp="1"/>
          </p:cNvSpPr>
          <p:nvPr>
            <p:ph type="body" sz="half" idx="16"/>
          </p:nvPr>
        </p:nvSpPr>
        <p:spPr>
          <a:xfrm>
            <a:off x="3331901" y="2651240"/>
            <a:ext cx="2810801" cy="347980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28" name="Text Placeholder 3">
            <a:extLst>
              <a:ext uri="{FF2B5EF4-FFF2-40B4-BE49-F238E27FC236}">
                <a16:creationId xmlns:a16="http://schemas.microsoft.com/office/drawing/2014/main" id="{D6BEA735-789C-C147-849F-930745946C83}"/>
              </a:ext>
            </a:extLst>
          </p:cNvPr>
          <p:cNvSpPr>
            <a:spLocks noGrp="1"/>
          </p:cNvSpPr>
          <p:nvPr>
            <p:ph type="body" sz="half" idx="17"/>
          </p:nvPr>
        </p:nvSpPr>
        <p:spPr>
          <a:xfrm>
            <a:off x="6169773" y="2651240"/>
            <a:ext cx="2810801" cy="3479800"/>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pic>
        <p:nvPicPr>
          <p:cNvPr id="36" name="图片 35">
            <a:extLst>
              <a:ext uri="{FF2B5EF4-FFF2-40B4-BE49-F238E27FC236}">
                <a16:creationId xmlns:a16="http://schemas.microsoft.com/office/drawing/2014/main" id="{1EA29AA3-D157-C14D-8C5B-6023A0DAF15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3" name="文本框 12">
            <a:extLst>
              <a:ext uri="{FF2B5EF4-FFF2-40B4-BE49-F238E27FC236}">
                <a16:creationId xmlns:a16="http://schemas.microsoft.com/office/drawing/2014/main" id="{19E1C55A-E0F2-284B-B112-35E242A98F38}"/>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877079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段落+图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DF4F20AF-2B1E-3948-BF56-4D7D7547DAB9}"/>
              </a:ext>
            </a:extLst>
          </p:cNvPr>
          <p:cNvSpPr/>
          <p:nvPr userDrawn="1"/>
        </p:nvSpPr>
        <p:spPr>
          <a:xfrm>
            <a:off x="6807200" y="-25401"/>
            <a:ext cx="5397500" cy="6883401"/>
          </a:xfrm>
          <a:prstGeom prst="rect">
            <a:avLst/>
          </a:prstGeom>
          <a:solidFill>
            <a:srgbClr val="999999">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Title 1">
            <a:extLst>
              <a:ext uri="{FF2B5EF4-FFF2-40B4-BE49-F238E27FC236}">
                <a16:creationId xmlns:a16="http://schemas.microsoft.com/office/drawing/2014/main" id="{155C2A01-A52A-DF43-875E-BF3B482D70F6}"/>
              </a:ext>
            </a:extLst>
          </p:cNvPr>
          <p:cNvSpPr>
            <a:spLocks noGrp="1"/>
          </p:cNvSpPr>
          <p:nvPr>
            <p:ph type="title"/>
          </p:nvPr>
        </p:nvSpPr>
        <p:spPr>
          <a:xfrm>
            <a:off x="494029" y="400170"/>
            <a:ext cx="5397499" cy="420687"/>
          </a:xfrm>
        </p:spPr>
        <p:txBody>
          <a:bodyPr anchor="b">
            <a:normAutofit/>
          </a:bodyPr>
          <a:lstStyle>
            <a:lvl1pPr>
              <a:defRPr sz="2000">
                <a:solidFill>
                  <a:srgbClr val="3266FE"/>
                </a:solidFill>
              </a:defRPr>
            </a:lvl1pPr>
          </a:lstStyle>
          <a:p>
            <a:r>
              <a:rPr lang="en-US" dirty="0"/>
              <a:t>Click to edit Master title style</a:t>
            </a:r>
          </a:p>
        </p:txBody>
      </p:sp>
      <p:sp>
        <p:nvSpPr>
          <p:cNvPr id="9" name="Content Placeholder 2">
            <a:extLst>
              <a:ext uri="{FF2B5EF4-FFF2-40B4-BE49-F238E27FC236}">
                <a16:creationId xmlns:a16="http://schemas.microsoft.com/office/drawing/2014/main" id="{C669F203-2E48-E340-9E9B-2A4FCE795EA5}"/>
              </a:ext>
            </a:extLst>
          </p:cNvPr>
          <p:cNvSpPr>
            <a:spLocks noGrp="1"/>
          </p:cNvSpPr>
          <p:nvPr>
            <p:ph sz="half" idx="1"/>
          </p:nvPr>
        </p:nvSpPr>
        <p:spPr>
          <a:xfrm>
            <a:off x="498130" y="2362202"/>
            <a:ext cx="5181600" cy="1902731"/>
          </a:xfrm>
        </p:spPr>
        <p:txBody>
          <a:bodyPr>
            <a:normAutofit/>
          </a:bodyPr>
          <a:lstStyle>
            <a:lvl1pPr>
              <a:lnSpc>
                <a:spcPct val="100000"/>
              </a:lnSpc>
              <a:defRPr sz="1200">
                <a:solidFill>
                  <a:schemeClr val="tx1"/>
                </a:solidFill>
              </a:defRPr>
            </a:lvl1pPr>
            <a:lvl2pPr>
              <a:lnSpc>
                <a:spcPct val="100000"/>
              </a:lnSpc>
              <a:defRPr sz="1200">
                <a:solidFill>
                  <a:schemeClr val="tx1"/>
                </a:solidFill>
              </a:defRPr>
            </a:lvl2pPr>
            <a:lvl3pPr>
              <a:lnSpc>
                <a:spcPct val="100000"/>
              </a:lnSpc>
              <a:defRPr sz="1200">
                <a:solidFill>
                  <a:schemeClr val="tx1"/>
                </a:solidFill>
              </a:defRPr>
            </a:lvl3pPr>
            <a:lvl4pPr>
              <a:lnSpc>
                <a:spcPct val="100000"/>
              </a:lnSpc>
              <a:defRPr sz="1200">
                <a:solidFill>
                  <a:schemeClr val="tx1"/>
                </a:solidFill>
              </a:defRPr>
            </a:lvl4pPr>
            <a:lvl5pPr>
              <a:lnSpc>
                <a:spcPct val="100000"/>
              </a:lnSpc>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3">
            <a:extLst>
              <a:ext uri="{FF2B5EF4-FFF2-40B4-BE49-F238E27FC236}">
                <a16:creationId xmlns:a16="http://schemas.microsoft.com/office/drawing/2014/main" id="{45D2506F-5DBF-1845-AF29-DFA0D14F2EE5}"/>
              </a:ext>
            </a:extLst>
          </p:cNvPr>
          <p:cNvSpPr>
            <a:spLocks noGrp="1"/>
          </p:cNvSpPr>
          <p:nvPr>
            <p:ph type="body" sz="half" idx="15"/>
          </p:nvPr>
        </p:nvSpPr>
        <p:spPr>
          <a:xfrm>
            <a:off x="502630" y="17145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4" name="Text Placeholder 3">
            <a:extLst>
              <a:ext uri="{FF2B5EF4-FFF2-40B4-BE49-F238E27FC236}">
                <a16:creationId xmlns:a16="http://schemas.microsoft.com/office/drawing/2014/main" id="{8FF67F36-22DF-1744-B6A9-23A99FDF8B14}"/>
              </a:ext>
            </a:extLst>
          </p:cNvPr>
          <p:cNvSpPr>
            <a:spLocks noGrp="1"/>
          </p:cNvSpPr>
          <p:nvPr>
            <p:ph type="body" sz="half" idx="17"/>
          </p:nvPr>
        </p:nvSpPr>
        <p:spPr>
          <a:xfrm>
            <a:off x="502630" y="46609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5" name="Text Placeholder 3">
            <a:extLst>
              <a:ext uri="{FF2B5EF4-FFF2-40B4-BE49-F238E27FC236}">
                <a16:creationId xmlns:a16="http://schemas.microsoft.com/office/drawing/2014/main" id="{BA85CDCA-1D22-7244-B46F-BDE7AFBA38AF}"/>
              </a:ext>
            </a:extLst>
          </p:cNvPr>
          <p:cNvSpPr>
            <a:spLocks noGrp="1"/>
          </p:cNvSpPr>
          <p:nvPr>
            <p:ph type="body" sz="half" idx="18"/>
          </p:nvPr>
        </p:nvSpPr>
        <p:spPr>
          <a:xfrm>
            <a:off x="494029" y="5308600"/>
            <a:ext cx="5181600" cy="822439"/>
          </a:xfrm>
        </p:spPr>
        <p:txBody>
          <a:bodyPr>
            <a:normAutofit/>
          </a:bodyPr>
          <a:lstStyle>
            <a:lvl1pPr marL="0" indent="0">
              <a:lnSpc>
                <a:spcPct val="150000"/>
              </a:lnSpc>
              <a:buNone/>
              <a:defRPr sz="1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7" name="Slide Number Placeholder 6">
            <a:extLst>
              <a:ext uri="{FF2B5EF4-FFF2-40B4-BE49-F238E27FC236}">
                <a16:creationId xmlns:a16="http://schemas.microsoft.com/office/drawing/2014/main" id="{F8F2148D-7137-E949-8A2C-6CC85C714D8A}"/>
              </a:ext>
            </a:extLst>
          </p:cNvPr>
          <p:cNvSpPr txBox="1">
            <a:spLocks/>
          </p:cNvSpPr>
          <p:nvPr userDrawn="1"/>
        </p:nvSpPr>
        <p:spPr>
          <a:xfrm>
            <a:off x="8954448" y="6380739"/>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sp>
        <p:nvSpPr>
          <p:cNvPr id="18" name="文本框 17">
            <a:extLst>
              <a:ext uri="{FF2B5EF4-FFF2-40B4-BE49-F238E27FC236}">
                <a16:creationId xmlns:a16="http://schemas.microsoft.com/office/drawing/2014/main" id="{2DCDADF5-9860-C347-963E-F32BDB3C0943}"/>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pic>
        <p:nvPicPr>
          <p:cNvPr id="13" name="图片 12">
            <a:extLst>
              <a:ext uri="{FF2B5EF4-FFF2-40B4-BE49-F238E27FC236}">
                <a16:creationId xmlns:a16="http://schemas.microsoft.com/office/drawing/2014/main" id="{39BCE0C5-91A5-134C-8F25-45591F4A98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Tree>
    <p:extLst>
      <p:ext uri="{BB962C8B-B14F-4D97-AF65-F5344CB8AC3E}">
        <p14:creationId xmlns:p14="http://schemas.microsoft.com/office/powerpoint/2010/main" val="27500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段落+图片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FC3EC0B1-E19B-DB45-B0D1-95F7C6F41175}"/>
              </a:ext>
            </a:extLst>
          </p:cNvPr>
          <p:cNvSpPr>
            <a:spLocks noGrp="1"/>
          </p:cNvSpPr>
          <p:nvPr>
            <p:ph type="title"/>
          </p:nvPr>
        </p:nvSpPr>
        <p:spPr>
          <a:xfrm>
            <a:off x="498768" y="399291"/>
            <a:ext cx="5486400" cy="420687"/>
          </a:xfrm>
        </p:spPr>
        <p:txBody>
          <a:bodyPr anchor="b">
            <a:normAutofit/>
          </a:bodyPr>
          <a:lstStyle>
            <a:lvl1pPr>
              <a:defRPr sz="2000">
                <a:solidFill>
                  <a:srgbClr val="3266FE"/>
                </a:solidFill>
              </a:defRPr>
            </a:lvl1pPr>
          </a:lstStyle>
          <a:p>
            <a:r>
              <a:rPr lang="en-US" dirty="0"/>
              <a:t>Click to edit Master title style</a:t>
            </a:r>
          </a:p>
        </p:txBody>
      </p:sp>
      <p:sp>
        <p:nvSpPr>
          <p:cNvPr id="10" name="Text Placeholder 3">
            <a:extLst>
              <a:ext uri="{FF2B5EF4-FFF2-40B4-BE49-F238E27FC236}">
                <a16:creationId xmlns:a16="http://schemas.microsoft.com/office/drawing/2014/main" id="{EDF541DA-70CE-0F42-B203-D8D9A703C8F6}"/>
              </a:ext>
            </a:extLst>
          </p:cNvPr>
          <p:cNvSpPr>
            <a:spLocks noGrp="1"/>
          </p:cNvSpPr>
          <p:nvPr>
            <p:ph type="body" sz="half" idx="15"/>
          </p:nvPr>
        </p:nvSpPr>
        <p:spPr>
          <a:xfrm>
            <a:off x="503268" y="17145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1" name="Text Placeholder 3">
            <a:extLst>
              <a:ext uri="{FF2B5EF4-FFF2-40B4-BE49-F238E27FC236}">
                <a16:creationId xmlns:a16="http://schemas.microsoft.com/office/drawing/2014/main" id="{A4CB47D0-37CB-0145-8114-2864B32050A4}"/>
              </a:ext>
            </a:extLst>
          </p:cNvPr>
          <p:cNvSpPr>
            <a:spLocks noGrp="1"/>
          </p:cNvSpPr>
          <p:nvPr>
            <p:ph type="body" sz="half" idx="17"/>
          </p:nvPr>
        </p:nvSpPr>
        <p:spPr>
          <a:xfrm>
            <a:off x="503268" y="4660902"/>
            <a:ext cx="2810801" cy="548352"/>
          </a:xfrm>
        </p:spPr>
        <p:txBody>
          <a:bodyPr>
            <a:normAutofit/>
          </a:bodyPr>
          <a:lstStyle>
            <a:lvl1pPr marL="0" indent="0">
              <a:lnSpc>
                <a:spcPct val="150000"/>
              </a:lnSpc>
              <a:buNone/>
              <a:defRPr sz="14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2" name="Text Placeholder 3">
            <a:extLst>
              <a:ext uri="{FF2B5EF4-FFF2-40B4-BE49-F238E27FC236}">
                <a16:creationId xmlns:a16="http://schemas.microsoft.com/office/drawing/2014/main" id="{8A5EDBBD-B64F-7A40-92C8-C44FA9ED2196}"/>
              </a:ext>
            </a:extLst>
          </p:cNvPr>
          <p:cNvSpPr>
            <a:spLocks noGrp="1"/>
          </p:cNvSpPr>
          <p:nvPr>
            <p:ph type="body" sz="half" idx="18"/>
          </p:nvPr>
        </p:nvSpPr>
        <p:spPr>
          <a:xfrm>
            <a:off x="494667" y="5308600"/>
            <a:ext cx="5181600" cy="822439"/>
          </a:xfrm>
        </p:spPr>
        <p:txBody>
          <a:bodyPr>
            <a:normAutofit/>
          </a:bodyPr>
          <a:lstStyle>
            <a:lvl1pPr marL="0" indent="0">
              <a:lnSpc>
                <a:spcPct val="150000"/>
              </a:lnSpc>
              <a:buNone/>
              <a:defRPr sz="1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edit Master text styles</a:t>
            </a:r>
          </a:p>
        </p:txBody>
      </p:sp>
      <p:sp>
        <p:nvSpPr>
          <p:cNvPr id="15" name="Content Placeholder 2">
            <a:extLst>
              <a:ext uri="{FF2B5EF4-FFF2-40B4-BE49-F238E27FC236}">
                <a16:creationId xmlns:a16="http://schemas.microsoft.com/office/drawing/2014/main" id="{2E804AE9-F101-744D-A9E5-4BCAB9913E2A}"/>
              </a:ext>
            </a:extLst>
          </p:cNvPr>
          <p:cNvSpPr>
            <a:spLocks noGrp="1"/>
          </p:cNvSpPr>
          <p:nvPr>
            <p:ph sz="half" idx="1"/>
          </p:nvPr>
        </p:nvSpPr>
        <p:spPr>
          <a:xfrm>
            <a:off x="498768" y="2362202"/>
            <a:ext cx="5181600" cy="1902731"/>
          </a:xfrm>
        </p:spPr>
        <p:txBody>
          <a:bodyPr>
            <a:normAutofit/>
          </a:bodyPr>
          <a:lstStyle>
            <a:lvl1pPr>
              <a:lnSpc>
                <a:spcPct val="100000"/>
              </a:lnSpc>
              <a:defRPr sz="1200">
                <a:solidFill>
                  <a:schemeClr val="tx1"/>
                </a:solidFill>
              </a:defRPr>
            </a:lvl1pPr>
            <a:lvl2pPr>
              <a:lnSpc>
                <a:spcPct val="100000"/>
              </a:lnSpc>
              <a:defRPr sz="1200">
                <a:solidFill>
                  <a:schemeClr val="tx1"/>
                </a:solidFill>
              </a:defRPr>
            </a:lvl2pPr>
            <a:lvl3pPr>
              <a:lnSpc>
                <a:spcPct val="100000"/>
              </a:lnSpc>
              <a:defRPr sz="1200">
                <a:solidFill>
                  <a:schemeClr val="tx1"/>
                </a:solidFill>
              </a:defRPr>
            </a:lvl3pPr>
            <a:lvl4pPr>
              <a:lnSpc>
                <a:spcPct val="100000"/>
              </a:lnSpc>
              <a:defRPr sz="1200">
                <a:solidFill>
                  <a:schemeClr val="tx1"/>
                </a:solidFill>
              </a:defRPr>
            </a:lvl4pPr>
            <a:lvl5pPr>
              <a:lnSpc>
                <a:spcPct val="100000"/>
              </a:lnSpc>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Slide Number Placeholder 6">
            <a:extLst>
              <a:ext uri="{FF2B5EF4-FFF2-40B4-BE49-F238E27FC236}">
                <a16:creationId xmlns:a16="http://schemas.microsoft.com/office/drawing/2014/main" id="{2C6B7999-F334-B246-975A-F5D8431E3A7C}"/>
              </a:ext>
            </a:extLst>
          </p:cNvPr>
          <p:cNvSpPr txBox="1">
            <a:spLocks/>
          </p:cNvSpPr>
          <p:nvPr userDrawn="1"/>
        </p:nvSpPr>
        <p:spPr>
          <a:xfrm>
            <a:off x="8958172" y="6381914"/>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pic>
        <p:nvPicPr>
          <p:cNvPr id="14" name="图片 13">
            <a:extLst>
              <a:ext uri="{FF2B5EF4-FFF2-40B4-BE49-F238E27FC236}">
                <a16:creationId xmlns:a16="http://schemas.microsoft.com/office/drawing/2014/main" id="{FF21CC9A-D0A3-6648-9155-03808372D40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6" name="文本框 15">
            <a:extLst>
              <a:ext uri="{FF2B5EF4-FFF2-40B4-BE49-F238E27FC236}">
                <a16:creationId xmlns:a16="http://schemas.microsoft.com/office/drawing/2014/main" id="{45DEBCA5-9692-104D-AFAF-6ADEE723968F}"/>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2132171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2">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37D071F-8DEB-7A47-BA60-A7BF9B05DE9F}"/>
              </a:ext>
            </a:extLst>
          </p:cNvPr>
          <p:cNvSpPr>
            <a:spLocks noGrp="1"/>
          </p:cNvSpPr>
          <p:nvPr>
            <p:ph type="title" hasCustomPrompt="1"/>
          </p:nvPr>
        </p:nvSpPr>
        <p:spPr>
          <a:xfrm>
            <a:off x="489532" y="275361"/>
            <a:ext cx="2320393" cy="1091179"/>
          </a:xfrm>
        </p:spPr>
        <p:txBody>
          <a:bodyPr anchor="b">
            <a:normAutofit/>
          </a:bodyPr>
          <a:lstStyle>
            <a:lvl1pPr>
              <a:defRPr sz="2000" b="1">
                <a:solidFill>
                  <a:srgbClr val="3266FE"/>
                </a:solidFill>
              </a:defRPr>
            </a:lvl1pPr>
          </a:lstStyle>
          <a:p>
            <a:r>
              <a:rPr lang="en-US" dirty="0"/>
              <a:t>Click to edit Master title style</a:t>
            </a:r>
          </a:p>
        </p:txBody>
      </p:sp>
      <p:sp>
        <p:nvSpPr>
          <p:cNvPr id="12" name="Slide Number Placeholder 6">
            <a:extLst>
              <a:ext uri="{FF2B5EF4-FFF2-40B4-BE49-F238E27FC236}">
                <a16:creationId xmlns:a16="http://schemas.microsoft.com/office/drawing/2014/main" id="{886FDEE7-2ABB-A548-AC76-7248227ABF7D}"/>
              </a:ext>
            </a:extLst>
          </p:cNvPr>
          <p:cNvSpPr txBox="1">
            <a:spLocks/>
          </p:cNvSpPr>
          <p:nvPr userDrawn="1"/>
        </p:nvSpPr>
        <p:spPr>
          <a:xfrm>
            <a:off x="8954982" y="6381912"/>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pic>
        <p:nvPicPr>
          <p:cNvPr id="11" name="图片 10">
            <a:extLst>
              <a:ext uri="{FF2B5EF4-FFF2-40B4-BE49-F238E27FC236}">
                <a16:creationId xmlns:a16="http://schemas.microsoft.com/office/drawing/2014/main" id="{868CD7E0-EBDC-F245-AEB8-799E251A56F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3" name="文本框 12">
            <a:extLst>
              <a:ext uri="{FF2B5EF4-FFF2-40B4-BE49-F238E27FC236}">
                <a16:creationId xmlns:a16="http://schemas.microsoft.com/office/drawing/2014/main" id="{1A27EBF4-48A6-5F40-B0D0-8B7AC0DD4E48}"/>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992181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31CF8E9-CE62-3748-A2C2-B74B9599787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id="{D227B74D-A116-1C40-8E5E-A4564CB8991A}"/>
              </a:ext>
            </a:extLst>
          </p:cNvPr>
          <p:cNvSpPr>
            <a:spLocks noGrp="1"/>
          </p:cNvSpPr>
          <p:nvPr>
            <p:ph type="title"/>
          </p:nvPr>
        </p:nvSpPr>
        <p:spPr>
          <a:xfrm>
            <a:off x="1567842" y="2604987"/>
            <a:ext cx="5428381" cy="741614"/>
          </a:xfrm>
        </p:spPr>
        <p:txBody>
          <a:bodyPr/>
          <a:lstStyle>
            <a:lvl1pPr>
              <a:lnSpc>
                <a:spcPct val="100000"/>
              </a:lnSpc>
              <a:defRPr sz="3000">
                <a:solidFill>
                  <a:schemeClr val="bg1"/>
                </a:solidFill>
              </a:defRPr>
            </a:lvl1pPr>
          </a:lstStyle>
          <a:p>
            <a:r>
              <a:rPr kumimoji="1" lang="zh-CN" altLang="en-US" dirty="0"/>
              <a:t>单击此处编辑母版标题样式</a:t>
            </a:r>
          </a:p>
        </p:txBody>
      </p:sp>
    </p:spTree>
    <p:extLst>
      <p:ext uri="{BB962C8B-B14F-4D97-AF65-F5344CB8AC3E}">
        <p14:creationId xmlns:p14="http://schemas.microsoft.com/office/powerpoint/2010/main" val="4016876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白背景">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BDD5EB3-FFA5-C543-AA96-DF358C998D3E}"/>
              </a:ext>
            </a:extLst>
          </p:cNvPr>
          <p:cNvSpPr>
            <a:spLocks noGrp="1"/>
          </p:cNvSpPr>
          <p:nvPr>
            <p:ph type="title"/>
          </p:nvPr>
        </p:nvSpPr>
        <p:spPr>
          <a:xfrm>
            <a:off x="498764" y="396364"/>
            <a:ext cx="4573588" cy="420687"/>
          </a:xfrm>
        </p:spPr>
        <p:txBody>
          <a:bodyPr anchor="b">
            <a:normAutofit/>
          </a:bodyPr>
          <a:lstStyle>
            <a:lvl1pPr>
              <a:defRPr sz="2000">
                <a:solidFill>
                  <a:srgbClr val="3266FE"/>
                </a:solidFill>
              </a:defRPr>
            </a:lvl1pPr>
          </a:lstStyle>
          <a:p>
            <a:r>
              <a:rPr lang="en-US" dirty="0"/>
              <a:t>Click to edit Master title style</a:t>
            </a:r>
          </a:p>
        </p:txBody>
      </p:sp>
      <p:sp>
        <p:nvSpPr>
          <p:cNvPr id="14" name="Slide Number Placeholder 6">
            <a:extLst>
              <a:ext uri="{FF2B5EF4-FFF2-40B4-BE49-F238E27FC236}">
                <a16:creationId xmlns:a16="http://schemas.microsoft.com/office/drawing/2014/main" id="{2230E1F0-327E-CD48-BED2-D6A3D9D19DE0}"/>
              </a:ext>
            </a:extLst>
          </p:cNvPr>
          <p:cNvSpPr txBox="1">
            <a:spLocks/>
          </p:cNvSpPr>
          <p:nvPr userDrawn="1"/>
        </p:nvSpPr>
        <p:spPr>
          <a:xfrm>
            <a:off x="8960979" y="6381915"/>
            <a:ext cx="2743200" cy="365125"/>
          </a:xfrm>
          <a:prstGeom prst="rect">
            <a:avLst/>
          </a:prstGeom>
        </p:spPr>
        <p:txBody>
          <a:bodyPr vert="horz" lIns="91440" tIns="45720" rIns="91440" bIns="45720" rtlCol="0" anchor="ctr"/>
          <a:lstStyle>
            <a:defPPr>
              <a:defRPr lang="en-US"/>
            </a:defPPr>
            <a:lvl1pPr marL="0" algn="r" defTabSz="457200" rtl="0" eaLnBrk="1" latinLnBrk="0" hangingPunct="1">
              <a:defRPr sz="900" kern="1200">
                <a:solidFill>
                  <a:srgbClr val="3266FE"/>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C77F0986-6865-4511-87B8-11313F12EDA9}" type="slidenum">
              <a:rPr lang="en-US" smtClean="0"/>
              <a:pPr/>
              <a:t>‹#›</a:t>
            </a:fld>
            <a:endParaRPr lang="en-US" dirty="0"/>
          </a:p>
        </p:txBody>
      </p:sp>
      <p:pic>
        <p:nvPicPr>
          <p:cNvPr id="10" name="图片 9">
            <a:extLst>
              <a:ext uri="{FF2B5EF4-FFF2-40B4-BE49-F238E27FC236}">
                <a16:creationId xmlns:a16="http://schemas.microsoft.com/office/drawing/2014/main" id="{55875F10-EE51-554A-9D43-83CBAFA8938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9764046" y="495300"/>
            <a:ext cx="1827407" cy="160515"/>
          </a:xfrm>
          <a:prstGeom prst="rect">
            <a:avLst/>
          </a:prstGeom>
        </p:spPr>
      </p:pic>
      <p:sp>
        <p:nvSpPr>
          <p:cNvPr id="11" name="文本框 10">
            <a:extLst>
              <a:ext uri="{FF2B5EF4-FFF2-40B4-BE49-F238E27FC236}">
                <a16:creationId xmlns:a16="http://schemas.microsoft.com/office/drawing/2014/main" id="{002B23A0-EDE0-EA4E-AD93-C1BBE51F1CD3}"/>
              </a:ext>
            </a:extLst>
          </p:cNvPr>
          <p:cNvSpPr txBox="1"/>
          <p:nvPr userDrawn="1"/>
        </p:nvSpPr>
        <p:spPr>
          <a:xfrm>
            <a:off x="512501" y="6427208"/>
            <a:ext cx="5494599" cy="230832"/>
          </a:xfrm>
          <a:prstGeom prst="rect">
            <a:avLst/>
          </a:prstGeom>
          <a:noFill/>
        </p:spPr>
        <p:txBody>
          <a:bodyPr wrap="square" rtlCol="0">
            <a:spAutoFit/>
          </a:bodyPr>
          <a:lstStyle/>
          <a:p>
            <a:r>
              <a:rPr lang="zh-CN" altLang="en-US" sz="900" dirty="0">
                <a:solidFill>
                  <a:srgbClr val="3266FE"/>
                </a:solidFill>
              </a:rPr>
              <a:t>让智能驾驶更简单 </a:t>
            </a:r>
            <a:r>
              <a:rPr lang="en" altLang="zh-CN" sz="900" dirty="0">
                <a:solidFill>
                  <a:srgbClr val="3266FE"/>
                </a:solidFill>
              </a:rPr>
              <a:t>Make smart driving simpler</a:t>
            </a:r>
            <a:endParaRPr lang="en-US" altLang="zh-CN" sz="900" dirty="0">
              <a:solidFill>
                <a:srgbClr val="3266FE"/>
              </a:solidFill>
            </a:endParaRPr>
          </a:p>
        </p:txBody>
      </p:sp>
    </p:spTree>
    <p:extLst>
      <p:ext uri="{BB962C8B-B14F-4D97-AF65-F5344CB8AC3E}">
        <p14:creationId xmlns:p14="http://schemas.microsoft.com/office/powerpoint/2010/main" val="354593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7F0986-6865-4511-87B8-11313F12EDA9}" type="slidenum">
              <a:rPr lang="en-US" smtClean="0"/>
              <a:t>‹#›</a:t>
            </a:fld>
            <a:endParaRPr lang="en-US"/>
          </a:p>
        </p:txBody>
      </p:sp>
    </p:spTree>
    <p:extLst>
      <p:ext uri="{BB962C8B-B14F-4D97-AF65-F5344CB8AC3E}">
        <p14:creationId xmlns:p14="http://schemas.microsoft.com/office/powerpoint/2010/main" val="1192951932"/>
      </p:ext>
    </p:extLst>
  </p:cSld>
  <p:clrMap bg1="lt1" tx1="dk1" bg2="lt2" tx2="dk2" accent1="accent1" accent2="accent2" accent3="accent3" accent4="accent4" accent5="accent5" accent6="accent6" hlink="hlink" folHlink="folHlink"/>
  <p:sldLayoutIdLst>
    <p:sldLayoutId id="2147483669" r:id="rId1"/>
    <p:sldLayoutId id="2147483660" r:id="rId2"/>
    <p:sldLayoutId id="2147483679" r:id="rId3"/>
    <p:sldLayoutId id="2147483661" r:id="rId4"/>
    <p:sldLayoutId id="2147483673" r:id="rId5"/>
    <p:sldLayoutId id="2147483675" r:id="rId6"/>
    <p:sldLayoutId id="2147483677" r:id="rId7"/>
    <p:sldLayoutId id="2147483678" r:id="rId8"/>
    <p:sldLayoutId id="2147483674" r:id="rId9"/>
    <p:sldLayoutId id="2147483676" r:id="rId10"/>
    <p:sldLayoutId id="2147483653" r:id="rId11"/>
  </p:sldLayoutIdLst>
  <p:hf hdr="0" ftr="0" dt="0"/>
  <p:txStyles>
    <p:titleStyle>
      <a:lvl1pPr algn="l" defTabSz="914332"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84" indent="-228584" algn="l" defTabSz="91433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50" indent="-228584" algn="l" defTabSz="91433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14" indent="-228584" algn="l" defTabSz="91433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08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247"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412"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78"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744"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910" indent="-228584" algn="l" defTabSz="91433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hyperlink" Target="https://community.arm.com/arm-community-blogs/b/operating-systems-blog/posts/arm-neon-programming-quick-reference" TargetMode="External"/><Relationship Id="rId7" Type="http://schemas.openxmlformats.org/officeDocument/2006/relationships/hyperlink" Target="https://developer.arm.com/documentation/den0024/a" TargetMode="External"/><Relationship Id="rId2" Type="http://schemas.openxmlformats.org/officeDocument/2006/relationships/hyperlink" Target="https://developer.arm.com/documentation/den0018/a" TargetMode="External"/><Relationship Id="rId1" Type="http://schemas.openxmlformats.org/officeDocument/2006/relationships/slideLayout" Target="../slideLayouts/slideLayout9.xml"/><Relationship Id="rId6" Type="http://schemas.openxmlformats.org/officeDocument/2006/relationships/hyperlink" Target="https://developer.arm.com/documentation/EPM128372/0300/?lang=en" TargetMode="External"/><Relationship Id="rId5" Type="http://schemas.openxmlformats.org/officeDocument/2006/relationships/hyperlink" Target="https://developer.arm.com/architectures/instruction-sets/intrinsics/" TargetMode="External"/><Relationship Id="rId4" Type="http://schemas.openxmlformats.org/officeDocument/2006/relationships/hyperlink" Target="https://developer.arm.com/documentation/ddi0487/latest"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tile tx="0" ty="0" sx="100000" sy="100000" flip="none" algn="tl"/>
        </a:blipFill>
        <a:effectLst/>
      </p:bgPr>
    </p:bg>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F41868F-1355-7146-9A9D-861C3BC2B965}"/>
              </a:ext>
            </a:extLst>
          </p:cNvPr>
          <p:cNvSpPr>
            <a:spLocks noGrp="1"/>
          </p:cNvSpPr>
          <p:nvPr>
            <p:ph type="title"/>
          </p:nvPr>
        </p:nvSpPr>
        <p:spPr>
          <a:xfrm>
            <a:off x="1740339" y="1960606"/>
            <a:ext cx="8711321" cy="2178255"/>
          </a:xfrm>
        </p:spPr>
        <p:txBody>
          <a:bodyPr>
            <a:normAutofit/>
          </a:bodyPr>
          <a:lstStyle/>
          <a:p>
            <a:pPr algn="ctr">
              <a:lnSpc>
                <a:spcPct val="100000"/>
              </a:lnSpc>
            </a:pPr>
            <a:r>
              <a:rPr kumimoji="1" lang="en-US" altLang="zh-CN" sz="8000" dirty="0">
                <a:latin typeface="微软雅黑" panose="020B0503020204020204" pitchFamily="34" charset="-122"/>
                <a:ea typeface="微软雅黑" panose="020B0503020204020204" pitchFamily="34" charset="-122"/>
              </a:rPr>
              <a:t>NEON Intro</a:t>
            </a:r>
            <a:endParaRPr kumimoji="1" lang="zh-CN" altLang="en-US" sz="8000" dirty="0">
              <a:latin typeface="微软雅黑" panose="020B0503020204020204" pitchFamily="34" charset="-122"/>
              <a:ea typeface="微软雅黑" panose="020B0503020204020204" pitchFamily="34" charset="-122"/>
            </a:endParaRPr>
          </a:p>
        </p:txBody>
      </p:sp>
      <p:sp>
        <p:nvSpPr>
          <p:cNvPr id="6" name="标题 1">
            <a:extLst>
              <a:ext uri="{FF2B5EF4-FFF2-40B4-BE49-F238E27FC236}">
                <a16:creationId xmlns:a16="http://schemas.microsoft.com/office/drawing/2014/main" id="{A8EBD1A2-3B8C-B846-A198-E0807BDF249F}"/>
              </a:ext>
            </a:extLst>
          </p:cNvPr>
          <p:cNvSpPr txBox="1">
            <a:spLocks/>
          </p:cNvSpPr>
          <p:nvPr/>
        </p:nvSpPr>
        <p:spPr>
          <a:xfrm>
            <a:off x="4540332" y="4636014"/>
            <a:ext cx="2852512" cy="639496"/>
          </a:xfrm>
          <a:prstGeom prst="rect">
            <a:avLst/>
          </a:prstGeom>
        </p:spPr>
        <p:txBody>
          <a:bodyPr vert="horz" lIns="91440" tIns="45720" rIns="91440" bIns="45720" rtlCol="0" anchor="ctr">
            <a:noAutofit/>
          </a:bodyPr>
          <a:lstStyle>
            <a:lvl1pPr algn="l" defTabSz="914332" rtl="0" eaLnBrk="1" latinLnBrk="0" hangingPunct="1">
              <a:lnSpc>
                <a:spcPct val="90000"/>
              </a:lnSpc>
              <a:spcBef>
                <a:spcPct val="0"/>
              </a:spcBef>
              <a:buNone/>
              <a:defRPr sz="6000" b="1" kern="1200">
                <a:solidFill>
                  <a:schemeClr val="bg1"/>
                </a:solidFill>
                <a:latin typeface="+mj-lt"/>
                <a:ea typeface="+mj-ea"/>
                <a:cs typeface="+mj-cs"/>
              </a:defRPr>
            </a:lvl1pPr>
          </a:lstStyle>
          <a:p>
            <a:pPr algn="ctr"/>
            <a:endParaRPr kumimoji="1" lang="zh-CN" altLang="en-US" sz="2000" b="0" dirty="0"/>
          </a:p>
        </p:txBody>
      </p:sp>
      <p:sp>
        <p:nvSpPr>
          <p:cNvPr id="4" name="文本框 3">
            <a:extLst>
              <a:ext uri="{FF2B5EF4-FFF2-40B4-BE49-F238E27FC236}">
                <a16:creationId xmlns:a16="http://schemas.microsoft.com/office/drawing/2014/main" id="{F104CA54-36FC-5171-1404-2F92D2691912}"/>
              </a:ext>
            </a:extLst>
          </p:cNvPr>
          <p:cNvSpPr txBox="1"/>
          <p:nvPr/>
        </p:nvSpPr>
        <p:spPr>
          <a:xfrm>
            <a:off x="2826527" y="4220515"/>
            <a:ext cx="6280120" cy="830997"/>
          </a:xfrm>
          <a:prstGeom prst="rect">
            <a:avLst/>
          </a:prstGeom>
          <a:noFill/>
        </p:spPr>
        <p:txBody>
          <a:bodyPr wrap="square" rtlCol="0">
            <a:spAutoFit/>
          </a:bodyPr>
          <a:lstStyle/>
          <a:p>
            <a:pPr algn="ctr"/>
            <a:r>
              <a:rPr lang="en-US" altLang="zh-CN" sz="2400" dirty="0">
                <a:solidFill>
                  <a:schemeClr val="bg1"/>
                </a:solidFill>
              </a:rPr>
              <a:t>Guo </a:t>
            </a:r>
            <a:r>
              <a:rPr lang="en-US" altLang="zh-CN" sz="2400" dirty="0" err="1">
                <a:solidFill>
                  <a:schemeClr val="bg1"/>
                </a:solidFill>
              </a:rPr>
              <a:t>luqiang</a:t>
            </a:r>
            <a:r>
              <a:rPr lang="zh-CN" altLang="zh-CN" sz="2400" dirty="0">
                <a:solidFill>
                  <a:schemeClr val="bg1"/>
                </a:solidFill>
              </a:rPr>
              <a:t> </a:t>
            </a:r>
          </a:p>
          <a:p>
            <a:pPr algn="ctr"/>
            <a:r>
              <a:rPr lang="zh-CN" altLang="zh-CN" sz="2400" dirty="0">
                <a:solidFill>
                  <a:schemeClr val="bg1"/>
                </a:solidFill>
              </a:rPr>
              <a:t>202</a:t>
            </a:r>
            <a:r>
              <a:rPr lang="en-US" altLang="zh-CN" sz="2400" dirty="0">
                <a:solidFill>
                  <a:schemeClr val="bg1"/>
                </a:solidFill>
              </a:rPr>
              <a:t>2/12/21</a:t>
            </a:r>
            <a:endParaRPr kumimoji="1" lang="zh-CN" altLang="en-US" dirty="0">
              <a:solidFill>
                <a:schemeClr val="bg1"/>
              </a:solidFill>
            </a:endParaRPr>
          </a:p>
        </p:txBody>
      </p:sp>
      <p:sp>
        <p:nvSpPr>
          <p:cNvPr id="2" name="椭圆 1">
            <a:extLst>
              <a:ext uri="{FF2B5EF4-FFF2-40B4-BE49-F238E27FC236}">
                <a16:creationId xmlns:a16="http://schemas.microsoft.com/office/drawing/2014/main" id="{9989974C-B5A1-50F6-2E10-F3FC2F3E9B89}"/>
              </a:ext>
            </a:extLst>
          </p:cNvPr>
          <p:cNvSpPr/>
          <p:nvPr/>
        </p:nvSpPr>
        <p:spPr>
          <a:xfrm>
            <a:off x="-1490597" y="4716049"/>
            <a:ext cx="914400" cy="914400"/>
          </a:xfrm>
          <a:prstGeom prst="ellipse">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928241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96471-7204-C41C-E591-BC8A549296EA}"/>
              </a:ext>
            </a:extLst>
          </p:cNvPr>
          <p:cNvSpPr>
            <a:spLocks noGrp="1"/>
          </p:cNvSpPr>
          <p:nvPr>
            <p:ph type="title"/>
          </p:nvPr>
        </p:nvSpPr>
        <p:spPr>
          <a:xfrm>
            <a:off x="546417" y="131524"/>
            <a:ext cx="4680748" cy="760684"/>
          </a:xfrm>
        </p:spPr>
        <p:txBody>
          <a:bodyPr>
            <a:noAutofit/>
          </a:bodyPr>
          <a:lstStyle/>
          <a:p>
            <a:r>
              <a:rPr lang="en-US" altLang="zh-CN" sz="4000" b="1" dirty="0">
                <a:solidFill>
                  <a:schemeClr val="tx1"/>
                </a:solidFill>
              </a:rPr>
              <a:t>Logical</a:t>
            </a:r>
            <a:endParaRPr lang="zh-CN" altLang="en-US" sz="4000" b="1" dirty="0">
              <a:solidFill>
                <a:schemeClr val="tx1"/>
              </a:solidFill>
            </a:endParaRPr>
          </a:p>
        </p:txBody>
      </p:sp>
      <p:cxnSp>
        <p:nvCxnSpPr>
          <p:cNvPr id="3" name="直接箭头连接符 2">
            <a:extLst>
              <a:ext uri="{FF2B5EF4-FFF2-40B4-BE49-F238E27FC236}">
                <a16:creationId xmlns:a16="http://schemas.microsoft.com/office/drawing/2014/main" id="{8C0BAD58-FB5A-1BF9-F686-6718ED4B7545}"/>
              </a:ext>
            </a:extLst>
          </p:cNvPr>
          <p:cNvCxnSpPr/>
          <p:nvPr/>
        </p:nvCxnSpPr>
        <p:spPr>
          <a:xfrm>
            <a:off x="546417" y="1006249"/>
            <a:ext cx="11099165" cy="0"/>
          </a:xfrm>
          <a:prstGeom prst="straightConnector1">
            <a:avLst/>
          </a:prstGeom>
          <a:noFill/>
          <a:ln w="57150">
            <a:solidFill>
              <a:srgbClr val="CC0000"/>
            </a:solidFill>
            <a:prstDash val="solid"/>
          </a:ln>
        </p:spPr>
      </p:cxnSp>
      <p:pic>
        <p:nvPicPr>
          <p:cNvPr id="5" name="图片 4">
            <a:extLst>
              <a:ext uri="{FF2B5EF4-FFF2-40B4-BE49-F238E27FC236}">
                <a16:creationId xmlns:a16="http://schemas.microsoft.com/office/drawing/2014/main" id="{6F9B4A6C-3649-C295-C579-F1D77CE400E3}"/>
              </a:ext>
            </a:extLst>
          </p:cNvPr>
          <p:cNvPicPr>
            <a:picLocks noChangeAspect="1"/>
          </p:cNvPicPr>
          <p:nvPr/>
        </p:nvPicPr>
        <p:blipFill>
          <a:blip r:embed="rId3"/>
          <a:stretch>
            <a:fillRect/>
          </a:stretch>
        </p:blipFill>
        <p:spPr>
          <a:xfrm>
            <a:off x="1288656" y="2175533"/>
            <a:ext cx="3938509" cy="3145764"/>
          </a:xfrm>
          <a:prstGeom prst="rect">
            <a:avLst/>
          </a:prstGeom>
        </p:spPr>
      </p:pic>
      <p:pic>
        <p:nvPicPr>
          <p:cNvPr id="8" name="图片 7">
            <a:extLst>
              <a:ext uri="{FF2B5EF4-FFF2-40B4-BE49-F238E27FC236}">
                <a16:creationId xmlns:a16="http://schemas.microsoft.com/office/drawing/2014/main" id="{7F0D47F7-67DE-5D1D-09C4-BB78CA1D8B3F}"/>
              </a:ext>
            </a:extLst>
          </p:cNvPr>
          <p:cNvPicPr>
            <a:picLocks noChangeAspect="1"/>
          </p:cNvPicPr>
          <p:nvPr/>
        </p:nvPicPr>
        <p:blipFill>
          <a:blip r:embed="rId4"/>
          <a:stretch>
            <a:fillRect/>
          </a:stretch>
        </p:blipFill>
        <p:spPr>
          <a:xfrm>
            <a:off x="6457267" y="2131692"/>
            <a:ext cx="5188315" cy="3097923"/>
          </a:xfrm>
          <a:prstGeom prst="rect">
            <a:avLst/>
          </a:prstGeom>
        </p:spPr>
      </p:pic>
    </p:spTree>
    <p:extLst>
      <p:ext uri="{BB962C8B-B14F-4D97-AF65-F5344CB8AC3E}">
        <p14:creationId xmlns:p14="http://schemas.microsoft.com/office/powerpoint/2010/main" val="2156791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7AA6211-2003-08EC-A59C-92CD6363B7BC}"/>
              </a:ext>
            </a:extLst>
          </p:cNvPr>
          <p:cNvSpPr txBox="1"/>
          <p:nvPr/>
        </p:nvSpPr>
        <p:spPr>
          <a:xfrm>
            <a:off x="546416" y="174895"/>
            <a:ext cx="6324109" cy="1200329"/>
          </a:xfrm>
          <a:prstGeom prst="rect">
            <a:avLst/>
          </a:prstGeom>
          <a:noFill/>
        </p:spPr>
        <p:txBody>
          <a:bodyPr wrap="square" rtlCol="0">
            <a:spAutoFit/>
          </a:bodyPr>
          <a:lstStyle/>
          <a:p>
            <a:r>
              <a:rPr lang="en-US" altLang="zh-CN" sz="4000" b="1" dirty="0">
                <a:latin typeface="+mj-lt"/>
                <a:ea typeface="+mj-ea"/>
                <a:cs typeface="+mj-cs"/>
              </a:rPr>
              <a:t>Permutation - Reverse</a:t>
            </a:r>
          </a:p>
          <a:p>
            <a:endParaRPr lang="en-US" altLang="zh-CN" sz="3200" b="0" i="0" dirty="0">
              <a:effectLst/>
              <a:latin typeface="var(--ads-heading-font-family)"/>
            </a:endParaRPr>
          </a:p>
        </p:txBody>
      </p:sp>
      <p:sp>
        <p:nvSpPr>
          <p:cNvPr id="5" name="AutoShape 2" descr="Reverse instruction">
            <a:extLst>
              <a:ext uri="{FF2B5EF4-FFF2-40B4-BE49-F238E27FC236}">
                <a16:creationId xmlns:a16="http://schemas.microsoft.com/office/drawing/2014/main" id="{6593CEAD-5965-C69F-7FDE-0B2197AA494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72" name="Picture 8">
            <a:extLst>
              <a:ext uri="{FF2B5EF4-FFF2-40B4-BE49-F238E27FC236}">
                <a16:creationId xmlns:a16="http://schemas.microsoft.com/office/drawing/2014/main" id="{F26C9B39-AC28-C1D6-A546-963E9C2EB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523" y="4373170"/>
            <a:ext cx="4400550" cy="981075"/>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a:extLst>
              <a:ext uri="{FF2B5EF4-FFF2-40B4-BE49-F238E27FC236}">
                <a16:creationId xmlns:a16="http://schemas.microsoft.com/office/drawing/2014/main" id="{D1F2E8E2-C942-E0EA-EE02-892394DA55E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8523" y="3060777"/>
            <a:ext cx="4343400" cy="990600"/>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12" descr="REV64 2x32-bit reverse">
            <a:extLst>
              <a:ext uri="{FF2B5EF4-FFF2-40B4-BE49-F238E27FC236}">
                <a16:creationId xmlns:a16="http://schemas.microsoft.com/office/drawing/2014/main" id="{373F7179-B05E-B25F-E5B7-53168259EE4C}"/>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AutoShape 14" descr="REV64 2x32-bit reverse">
            <a:extLst>
              <a:ext uri="{FF2B5EF4-FFF2-40B4-BE49-F238E27FC236}">
                <a16:creationId xmlns:a16="http://schemas.microsoft.com/office/drawing/2014/main" id="{D1C821EA-CE10-08B9-6E87-E6B303F26552}"/>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80" name="Picture 16">
            <a:extLst>
              <a:ext uri="{FF2B5EF4-FFF2-40B4-BE49-F238E27FC236}">
                <a16:creationId xmlns:a16="http://schemas.microsoft.com/office/drawing/2014/main" id="{77C4F40E-ECE0-2DCD-6369-39B653B727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7005" y="1743622"/>
            <a:ext cx="4371975" cy="990600"/>
          </a:xfrm>
          <a:prstGeom prst="rect">
            <a:avLst/>
          </a:prstGeom>
          <a:noFill/>
          <a:extLst>
            <a:ext uri="{909E8E84-426E-40DD-AFC4-6F175D3DCCD1}">
              <a14:hiddenFill xmlns:a14="http://schemas.microsoft.com/office/drawing/2010/main">
                <a:solidFill>
                  <a:srgbClr val="FFFFFF"/>
                </a:solidFill>
              </a14:hiddenFill>
            </a:ext>
          </a:extLst>
        </p:spPr>
      </p:pic>
      <p:pic>
        <p:nvPicPr>
          <p:cNvPr id="11282" name="Picture 18">
            <a:extLst>
              <a:ext uri="{FF2B5EF4-FFF2-40B4-BE49-F238E27FC236}">
                <a16:creationId xmlns:a16="http://schemas.microsoft.com/office/drawing/2014/main" id="{C650D9EC-F448-05D5-8790-7F2B2EF264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857" y="3070302"/>
            <a:ext cx="4362450" cy="971550"/>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0" descr="REV32 4x16-bit reverse">
            <a:extLst>
              <a:ext uri="{FF2B5EF4-FFF2-40B4-BE49-F238E27FC236}">
                <a16:creationId xmlns:a16="http://schemas.microsoft.com/office/drawing/2014/main" id="{18EAB20C-1194-FE54-3A71-2DE8DA788FA0}"/>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1286" name="Picture 22">
            <a:extLst>
              <a:ext uri="{FF2B5EF4-FFF2-40B4-BE49-F238E27FC236}">
                <a16:creationId xmlns:a16="http://schemas.microsoft.com/office/drawing/2014/main" id="{27585E02-BCB5-8FFE-2B96-0108082F04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0857" y="4377933"/>
            <a:ext cx="4362450" cy="971550"/>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直接箭头连接符 9">
            <a:extLst>
              <a:ext uri="{FF2B5EF4-FFF2-40B4-BE49-F238E27FC236}">
                <a16:creationId xmlns:a16="http://schemas.microsoft.com/office/drawing/2014/main" id="{F34C2A4D-8BE2-8531-C059-D01D650E7AD6}"/>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 name="图片 5">
            <a:extLst>
              <a:ext uri="{FF2B5EF4-FFF2-40B4-BE49-F238E27FC236}">
                <a16:creationId xmlns:a16="http://schemas.microsoft.com/office/drawing/2014/main" id="{4B3CE7A2-6022-B32F-337E-5D1A609536CF}"/>
              </a:ext>
            </a:extLst>
          </p:cNvPr>
          <p:cNvPicPr>
            <a:picLocks noChangeAspect="1"/>
          </p:cNvPicPr>
          <p:nvPr/>
        </p:nvPicPr>
        <p:blipFill>
          <a:blip r:embed="rId8"/>
          <a:stretch>
            <a:fillRect/>
          </a:stretch>
        </p:blipFill>
        <p:spPr>
          <a:xfrm>
            <a:off x="6608523" y="1704418"/>
            <a:ext cx="4288077" cy="923226"/>
          </a:xfrm>
          <a:prstGeom prst="rect">
            <a:avLst/>
          </a:prstGeom>
        </p:spPr>
      </p:pic>
    </p:spTree>
    <p:extLst>
      <p:ext uri="{BB962C8B-B14F-4D97-AF65-F5344CB8AC3E}">
        <p14:creationId xmlns:p14="http://schemas.microsoft.com/office/powerpoint/2010/main" val="25783803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D6F128-EC4F-CD08-8F9C-3A62BAE5E6F5}"/>
              </a:ext>
            </a:extLst>
          </p:cNvPr>
          <p:cNvSpPr txBox="1"/>
          <p:nvPr/>
        </p:nvSpPr>
        <p:spPr>
          <a:xfrm>
            <a:off x="546418" y="213882"/>
            <a:ext cx="6562104" cy="1200329"/>
          </a:xfrm>
          <a:prstGeom prst="rect">
            <a:avLst/>
          </a:prstGeom>
          <a:noFill/>
        </p:spPr>
        <p:txBody>
          <a:bodyPr wrap="square" rtlCol="0">
            <a:spAutoFit/>
          </a:bodyPr>
          <a:lstStyle/>
          <a:p>
            <a:r>
              <a:rPr lang="en-US" altLang="zh-CN" sz="4000" b="1" dirty="0">
                <a:latin typeface="+mj-lt"/>
                <a:ea typeface="+mj-ea"/>
                <a:cs typeface="+mj-cs"/>
              </a:rPr>
              <a:t>Permutation - Extraction</a:t>
            </a:r>
          </a:p>
          <a:p>
            <a:pPr algn="ctr"/>
            <a:r>
              <a:rPr lang="en-US" altLang="zh-CN" sz="3200" b="0" i="0" dirty="0">
                <a:effectLst/>
                <a:latin typeface="var(--ads-heading-font-family)"/>
              </a:rPr>
              <a:t> </a:t>
            </a:r>
          </a:p>
        </p:txBody>
      </p:sp>
      <p:pic>
        <p:nvPicPr>
          <p:cNvPr id="13316" name="Picture 4">
            <a:extLst>
              <a:ext uri="{FF2B5EF4-FFF2-40B4-BE49-F238E27FC236}">
                <a16:creationId xmlns:a16="http://schemas.microsoft.com/office/drawing/2014/main" id="{6298AB85-189D-44C0-4078-627CE970F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4244" y="1793350"/>
            <a:ext cx="9183512" cy="405840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直接箭头连接符 5">
            <a:extLst>
              <a:ext uri="{FF2B5EF4-FFF2-40B4-BE49-F238E27FC236}">
                <a16:creationId xmlns:a16="http://schemas.microsoft.com/office/drawing/2014/main" id="{77A5164E-7232-C0C8-821F-0D6B071CB835}"/>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1124787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descr="2x2 matrix transpose operation">
            <a:extLst>
              <a:ext uri="{FF2B5EF4-FFF2-40B4-BE49-F238E27FC236}">
                <a16:creationId xmlns:a16="http://schemas.microsoft.com/office/drawing/2014/main" id="{CB71A293-1725-BFF6-7920-A5288EA4204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8" descr="Example matrices">
            <a:extLst>
              <a:ext uri="{FF2B5EF4-FFF2-40B4-BE49-F238E27FC236}">
                <a16:creationId xmlns:a16="http://schemas.microsoft.com/office/drawing/2014/main" id="{3F288957-5C11-EEFC-48D8-BD232D68F1C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34FD37BD-10E1-807F-168F-0D310B54859A}"/>
              </a:ext>
            </a:extLst>
          </p:cNvPr>
          <p:cNvSpPr txBox="1"/>
          <p:nvPr/>
        </p:nvSpPr>
        <p:spPr>
          <a:xfrm>
            <a:off x="546417" y="177946"/>
            <a:ext cx="7355179" cy="707886"/>
          </a:xfrm>
          <a:prstGeom prst="rect">
            <a:avLst/>
          </a:prstGeom>
          <a:noFill/>
        </p:spPr>
        <p:txBody>
          <a:bodyPr wrap="square" rtlCol="0">
            <a:spAutoFit/>
          </a:bodyPr>
          <a:lstStyle/>
          <a:p>
            <a:r>
              <a:rPr lang="en-US" altLang="zh-CN" sz="4000" b="1" dirty="0">
                <a:latin typeface="+mj-lt"/>
                <a:ea typeface="+mj-ea"/>
                <a:cs typeface="+mj-cs"/>
              </a:rPr>
              <a:t>Permutation - Transpose  </a:t>
            </a:r>
          </a:p>
        </p:txBody>
      </p:sp>
      <p:cxnSp>
        <p:nvCxnSpPr>
          <p:cNvPr id="8" name="直接箭头连接符 7">
            <a:extLst>
              <a:ext uri="{FF2B5EF4-FFF2-40B4-BE49-F238E27FC236}">
                <a16:creationId xmlns:a16="http://schemas.microsoft.com/office/drawing/2014/main" id="{072257CF-DF05-A186-8D8F-573AD88EF7B3}"/>
              </a:ext>
            </a:extLst>
          </p:cNvPr>
          <p:cNvCxnSpPr/>
          <p:nvPr/>
        </p:nvCxnSpPr>
        <p:spPr>
          <a:xfrm>
            <a:off x="546417" y="1006249"/>
            <a:ext cx="11099165" cy="0"/>
          </a:xfrm>
          <a:prstGeom prst="straightConnector1">
            <a:avLst/>
          </a:prstGeom>
          <a:noFill/>
          <a:ln w="57150">
            <a:solidFill>
              <a:srgbClr val="CC0000"/>
            </a:solidFill>
            <a:prstDash val="solid"/>
          </a:ln>
        </p:spPr>
      </p:cxnSp>
      <p:pic>
        <p:nvPicPr>
          <p:cNvPr id="7172" name="Picture 4">
            <a:extLst>
              <a:ext uri="{FF2B5EF4-FFF2-40B4-BE49-F238E27FC236}">
                <a16:creationId xmlns:a16="http://schemas.microsoft.com/office/drawing/2014/main" id="{1F8F7198-93EB-FF6C-AED7-B1E2FAAD8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2350" y="1647825"/>
            <a:ext cx="4762500" cy="4171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29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Interleaving with ZIP1 and ZIP2">
            <a:extLst>
              <a:ext uri="{FF2B5EF4-FFF2-40B4-BE49-F238E27FC236}">
                <a16:creationId xmlns:a16="http://schemas.microsoft.com/office/drawing/2014/main" id="{D2DDAB3E-8BCA-D395-E61E-19F523F18F5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5364" name="Picture 4">
            <a:extLst>
              <a:ext uri="{FF2B5EF4-FFF2-40B4-BE49-F238E27FC236}">
                <a16:creationId xmlns:a16="http://schemas.microsoft.com/office/drawing/2014/main" id="{2E618953-CBDC-D88E-9E8B-77FE701C9D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5416" y="2387600"/>
            <a:ext cx="8633938" cy="271272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5F019E5-6FAA-9727-BD90-5C667EB9D165}"/>
              </a:ext>
            </a:extLst>
          </p:cNvPr>
          <p:cNvSpPr txBox="1"/>
          <p:nvPr/>
        </p:nvSpPr>
        <p:spPr>
          <a:xfrm>
            <a:off x="546417" y="207806"/>
            <a:ext cx="8077752" cy="707886"/>
          </a:xfrm>
          <a:prstGeom prst="rect">
            <a:avLst/>
          </a:prstGeom>
          <a:noFill/>
        </p:spPr>
        <p:txBody>
          <a:bodyPr wrap="square">
            <a:spAutoFit/>
          </a:bodyPr>
          <a:lstStyle/>
          <a:p>
            <a:r>
              <a:rPr lang="en-US" altLang="zh-CN" sz="4000" b="1" dirty="0">
                <a:latin typeface="+mj-lt"/>
                <a:ea typeface="+mj-ea"/>
                <a:cs typeface="+mj-cs"/>
              </a:rPr>
              <a:t>Permutation - Interleave</a:t>
            </a:r>
            <a:endParaRPr lang="zh-CN" altLang="en-US" sz="4000" b="1" dirty="0">
              <a:latin typeface="+mj-lt"/>
              <a:ea typeface="+mj-ea"/>
              <a:cs typeface="+mj-cs"/>
            </a:endParaRPr>
          </a:p>
        </p:txBody>
      </p:sp>
      <p:cxnSp>
        <p:nvCxnSpPr>
          <p:cNvPr id="8" name="直接箭头连接符 7">
            <a:extLst>
              <a:ext uri="{FF2B5EF4-FFF2-40B4-BE49-F238E27FC236}">
                <a16:creationId xmlns:a16="http://schemas.microsoft.com/office/drawing/2014/main" id="{7BED5A54-1853-8AE0-D51F-DEE02470D963}"/>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909084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0D43C9-4C76-C0ED-66FC-FDD6C44E5C7C}"/>
              </a:ext>
            </a:extLst>
          </p:cNvPr>
          <p:cNvSpPr>
            <a:spLocks noGrp="1"/>
          </p:cNvSpPr>
          <p:nvPr>
            <p:ph type="title"/>
          </p:nvPr>
        </p:nvSpPr>
        <p:spPr>
          <a:xfrm>
            <a:off x="546417" y="263045"/>
            <a:ext cx="7432662" cy="645090"/>
          </a:xfrm>
        </p:spPr>
        <p:txBody>
          <a:bodyPr>
            <a:noAutofit/>
          </a:bodyPr>
          <a:lstStyle/>
          <a:p>
            <a:r>
              <a:rPr lang="en-US" altLang="zh-CN" sz="4000" b="1" dirty="0">
                <a:solidFill>
                  <a:schemeClr val="tx1"/>
                </a:solidFill>
              </a:rPr>
              <a:t>Miscellaneous</a:t>
            </a:r>
            <a:endParaRPr lang="zh-CN" altLang="en-US" sz="4000" b="1" dirty="0">
              <a:solidFill>
                <a:schemeClr val="tx1"/>
              </a:solidFill>
            </a:endParaRPr>
          </a:p>
        </p:txBody>
      </p:sp>
      <p:cxnSp>
        <p:nvCxnSpPr>
          <p:cNvPr id="3" name="直接箭头连接符 2">
            <a:extLst>
              <a:ext uri="{FF2B5EF4-FFF2-40B4-BE49-F238E27FC236}">
                <a16:creationId xmlns:a16="http://schemas.microsoft.com/office/drawing/2014/main" id="{174FF63F-CBFD-1474-C87C-25098B906D35}"/>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 name="图片 5">
            <a:extLst>
              <a:ext uri="{FF2B5EF4-FFF2-40B4-BE49-F238E27FC236}">
                <a16:creationId xmlns:a16="http://schemas.microsoft.com/office/drawing/2014/main" id="{77EC71AB-2D1B-46D9-AAED-36BD30C79574}"/>
              </a:ext>
            </a:extLst>
          </p:cNvPr>
          <p:cNvPicPr>
            <a:picLocks noChangeAspect="1"/>
          </p:cNvPicPr>
          <p:nvPr/>
        </p:nvPicPr>
        <p:blipFill>
          <a:blip r:embed="rId3"/>
          <a:stretch>
            <a:fillRect/>
          </a:stretch>
        </p:blipFill>
        <p:spPr>
          <a:xfrm>
            <a:off x="1308020" y="2035149"/>
            <a:ext cx="4141068" cy="2787702"/>
          </a:xfrm>
          <a:prstGeom prst="rect">
            <a:avLst/>
          </a:prstGeom>
        </p:spPr>
      </p:pic>
      <p:pic>
        <p:nvPicPr>
          <p:cNvPr id="8" name="图片 7">
            <a:extLst>
              <a:ext uri="{FF2B5EF4-FFF2-40B4-BE49-F238E27FC236}">
                <a16:creationId xmlns:a16="http://schemas.microsoft.com/office/drawing/2014/main" id="{1DFCF3E2-52FC-633B-4252-FEC4063690CB}"/>
              </a:ext>
            </a:extLst>
          </p:cNvPr>
          <p:cNvPicPr>
            <a:picLocks noChangeAspect="1"/>
          </p:cNvPicPr>
          <p:nvPr/>
        </p:nvPicPr>
        <p:blipFill>
          <a:blip r:embed="rId4"/>
          <a:stretch>
            <a:fillRect/>
          </a:stretch>
        </p:blipFill>
        <p:spPr>
          <a:xfrm>
            <a:off x="6742913" y="2035149"/>
            <a:ext cx="4141068" cy="2880410"/>
          </a:xfrm>
          <a:prstGeom prst="rect">
            <a:avLst/>
          </a:prstGeom>
        </p:spPr>
      </p:pic>
    </p:spTree>
    <p:extLst>
      <p:ext uri="{BB962C8B-B14F-4D97-AF65-F5344CB8AC3E}">
        <p14:creationId xmlns:p14="http://schemas.microsoft.com/office/powerpoint/2010/main" val="4243693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12AF31-DCAF-B383-EBC2-FFA365BB746F}"/>
              </a:ext>
            </a:extLst>
          </p:cNvPr>
          <p:cNvSpPr txBox="1"/>
          <p:nvPr/>
        </p:nvSpPr>
        <p:spPr>
          <a:xfrm>
            <a:off x="1853028" y="2279357"/>
            <a:ext cx="5394960" cy="1913537"/>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altLang="zh-CN" sz="3200" dirty="0">
                <a:latin typeface="+mn-ea"/>
              </a:rPr>
              <a:t>Assembly</a:t>
            </a:r>
          </a:p>
          <a:p>
            <a:pPr marL="285750" indent="-285750">
              <a:lnSpc>
                <a:spcPct val="200000"/>
              </a:lnSpc>
              <a:buFont typeface="Arial" panose="020B0604020202020204" pitchFamily="34" charset="0"/>
              <a:buChar char="•"/>
            </a:pPr>
            <a:r>
              <a:rPr lang="en-US" altLang="zh-CN" sz="3200" i="0" u="none" strike="noStrike" baseline="0" dirty="0" err="1">
                <a:latin typeface="+mn-ea"/>
              </a:rPr>
              <a:t>Intrinsics</a:t>
            </a:r>
            <a:endParaRPr lang="zh-CN" altLang="en-US" sz="3200" dirty="0">
              <a:latin typeface="+mn-ea"/>
            </a:endParaRPr>
          </a:p>
        </p:txBody>
      </p:sp>
      <p:sp>
        <p:nvSpPr>
          <p:cNvPr id="5" name="标题 4">
            <a:extLst>
              <a:ext uri="{FF2B5EF4-FFF2-40B4-BE49-F238E27FC236}">
                <a16:creationId xmlns:a16="http://schemas.microsoft.com/office/drawing/2014/main" id="{41C3963B-30F0-4F31-E304-2888BE52EF66}"/>
              </a:ext>
            </a:extLst>
          </p:cNvPr>
          <p:cNvSpPr>
            <a:spLocks noGrp="1"/>
          </p:cNvSpPr>
          <p:nvPr>
            <p:ph type="title"/>
          </p:nvPr>
        </p:nvSpPr>
        <p:spPr>
          <a:xfrm>
            <a:off x="546417" y="181629"/>
            <a:ext cx="4812272" cy="741894"/>
          </a:xfrm>
        </p:spPr>
        <p:txBody>
          <a:bodyPr>
            <a:normAutofit/>
          </a:bodyPr>
          <a:lstStyle/>
          <a:p>
            <a:r>
              <a:rPr lang="en-US" altLang="zh-CN" sz="4000" b="1" dirty="0">
                <a:solidFill>
                  <a:schemeClr val="tx1"/>
                </a:solidFill>
              </a:rPr>
              <a:t>How to use neon</a:t>
            </a:r>
            <a:endParaRPr lang="zh-CN" altLang="en-US" sz="4000" b="1" dirty="0">
              <a:solidFill>
                <a:schemeClr val="tx1"/>
              </a:solidFill>
            </a:endParaRPr>
          </a:p>
        </p:txBody>
      </p:sp>
      <p:cxnSp>
        <p:nvCxnSpPr>
          <p:cNvPr id="7" name="直接箭头连接符 6">
            <a:extLst>
              <a:ext uri="{FF2B5EF4-FFF2-40B4-BE49-F238E27FC236}">
                <a16:creationId xmlns:a16="http://schemas.microsoft.com/office/drawing/2014/main" id="{C19B0465-EC7B-2290-3D16-5877086C9187}"/>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7654656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861A64-E76C-8463-B3BB-3F101D974F84}"/>
              </a:ext>
            </a:extLst>
          </p:cNvPr>
          <p:cNvSpPr>
            <a:spLocks noGrp="1"/>
          </p:cNvSpPr>
          <p:nvPr>
            <p:ph type="title"/>
          </p:nvPr>
        </p:nvSpPr>
        <p:spPr>
          <a:xfrm>
            <a:off x="546417" y="174556"/>
            <a:ext cx="4653888" cy="744240"/>
          </a:xfrm>
        </p:spPr>
        <p:txBody>
          <a:bodyPr>
            <a:normAutofit/>
          </a:bodyPr>
          <a:lstStyle/>
          <a:p>
            <a:pPr algn="l"/>
            <a:r>
              <a:rPr lang="en-US" altLang="zh-CN" sz="4000" b="1" dirty="0">
                <a:solidFill>
                  <a:schemeClr val="tx1"/>
                </a:solidFill>
              </a:rPr>
              <a:t>Assembly format</a:t>
            </a:r>
          </a:p>
        </p:txBody>
      </p:sp>
      <p:sp>
        <p:nvSpPr>
          <p:cNvPr id="5" name="文本框 4">
            <a:extLst>
              <a:ext uri="{FF2B5EF4-FFF2-40B4-BE49-F238E27FC236}">
                <a16:creationId xmlns:a16="http://schemas.microsoft.com/office/drawing/2014/main" id="{71BA4EA9-3115-6B93-CFD7-3C3EA178A401}"/>
              </a:ext>
            </a:extLst>
          </p:cNvPr>
          <p:cNvSpPr txBox="1"/>
          <p:nvPr/>
        </p:nvSpPr>
        <p:spPr>
          <a:xfrm>
            <a:off x="4092819" y="1084758"/>
            <a:ext cx="7135586" cy="861774"/>
          </a:xfrm>
          <a:prstGeom prst="rect">
            <a:avLst/>
          </a:prstGeom>
          <a:noFill/>
        </p:spPr>
        <p:txBody>
          <a:bodyPr wrap="square" rtlCol="0">
            <a:spAutoFit/>
          </a:bodyPr>
          <a:lstStyle/>
          <a:p>
            <a:r>
              <a:rPr lang="en-US" altLang="zh-CN" sz="3200" b="1" u="sng" dirty="0">
                <a:latin typeface="Consolas" panose="020B0609020204030204" pitchFamily="49" charset="0"/>
              </a:rPr>
              <a:t>u</a:t>
            </a:r>
            <a:r>
              <a:rPr lang="en-US" altLang="zh-CN" sz="3200" b="1" dirty="0">
                <a:effectLst/>
                <a:latin typeface="Consolas" panose="020B0609020204030204" pitchFamily="49" charset="0"/>
              </a:rPr>
              <a:t> </a:t>
            </a:r>
            <a:r>
              <a:rPr lang="en-US" altLang="zh-CN" sz="3200" b="1" u="sng" dirty="0" err="1">
                <a:effectLst/>
                <a:latin typeface="Consolas" panose="020B0609020204030204" pitchFamily="49" charset="0"/>
              </a:rPr>
              <a:t>mul</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l</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v0.4s</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v1.4h</a:t>
            </a:r>
            <a:r>
              <a:rPr lang="en-US" altLang="zh-CN" sz="3200" b="1" dirty="0">
                <a:effectLst/>
                <a:latin typeface="Consolas" panose="020B0609020204030204" pitchFamily="49" charset="0"/>
              </a:rPr>
              <a:t>, </a:t>
            </a:r>
            <a:r>
              <a:rPr lang="en-US" altLang="zh-CN" sz="3200" b="1" u="sng" dirty="0">
                <a:effectLst/>
                <a:latin typeface="Consolas" panose="020B0609020204030204" pitchFamily="49" charset="0"/>
              </a:rPr>
              <a:t>v2.4h</a:t>
            </a:r>
            <a:r>
              <a:rPr lang="en-US" altLang="zh-CN" sz="3200" b="1" dirty="0">
                <a:effectLst/>
                <a:latin typeface="Consolas" panose="020B0609020204030204" pitchFamily="49" charset="0"/>
              </a:rPr>
              <a:t> </a:t>
            </a:r>
          </a:p>
          <a:p>
            <a:endParaRPr lang="zh-CN" altLang="en-US" dirty="0"/>
          </a:p>
        </p:txBody>
      </p:sp>
      <p:grpSp>
        <p:nvGrpSpPr>
          <p:cNvPr id="98" name="组合 97">
            <a:extLst>
              <a:ext uri="{FF2B5EF4-FFF2-40B4-BE49-F238E27FC236}">
                <a16:creationId xmlns:a16="http://schemas.microsoft.com/office/drawing/2014/main" id="{EC6F8784-D407-3E8D-CC99-1E47A9539986}"/>
              </a:ext>
            </a:extLst>
          </p:cNvPr>
          <p:cNvGrpSpPr/>
          <p:nvPr/>
        </p:nvGrpSpPr>
        <p:grpSpPr>
          <a:xfrm>
            <a:off x="1441519" y="1611924"/>
            <a:ext cx="8632372" cy="4529810"/>
            <a:chOff x="1453242" y="1617785"/>
            <a:chExt cx="8632372" cy="4529810"/>
          </a:xfrm>
        </p:grpSpPr>
        <p:cxnSp>
          <p:nvCxnSpPr>
            <p:cNvPr id="9" name="直接连接符 8">
              <a:extLst>
                <a:ext uri="{FF2B5EF4-FFF2-40B4-BE49-F238E27FC236}">
                  <a16:creationId xmlns:a16="http://schemas.microsoft.com/office/drawing/2014/main" id="{84432319-F7C2-1E46-1238-8FCB7E8D1447}"/>
                </a:ext>
              </a:extLst>
            </p:cNvPr>
            <p:cNvCxnSpPr>
              <a:cxnSpLocks/>
            </p:cNvCxnSpPr>
            <p:nvPr/>
          </p:nvCxnSpPr>
          <p:spPr>
            <a:xfrm>
              <a:off x="4288971" y="1617785"/>
              <a:ext cx="0" cy="401516"/>
            </a:xfrm>
            <a:prstGeom prst="line">
              <a:avLst/>
            </a:prstGeom>
            <a:ln/>
          </p:spPr>
          <p:style>
            <a:lnRef idx="3">
              <a:schemeClr val="dk1"/>
            </a:lnRef>
            <a:fillRef idx="0">
              <a:schemeClr val="dk1"/>
            </a:fillRef>
            <a:effectRef idx="2">
              <a:schemeClr val="dk1"/>
            </a:effectRef>
            <a:fontRef idx="minor">
              <a:schemeClr val="tx1"/>
            </a:fontRef>
          </p:style>
        </p:cxnSp>
        <p:cxnSp>
          <p:nvCxnSpPr>
            <p:cNvPr id="17" name="直接连接符 16">
              <a:extLst>
                <a:ext uri="{FF2B5EF4-FFF2-40B4-BE49-F238E27FC236}">
                  <a16:creationId xmlns:a16="http://schemas.microsoft.com/office/drawing/2014/main" id="{EC4482C5-0A8B-2EED-33FF-CD81B557A252}"/>
                </a:ext>
              </a:extLst>
            </p:cNvPr>
            <p:cNvCxnSpPr/>
            <p:nvPr/>
          </p:nvCxnSpPr>
          <p:spPr>
            <a:xfrm flipH="1">
              <a:off x="1453243" y="2019301"/>
              <a:ext cx="2835728"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61438948-45B9-3C5F-92D4-49E8843EB4B1}"/>
                </a:ext>
              </a:extLst>
            </p:cNvPr>
            <p:cNvCxnSpPr>
              <a:cxnSpLocks/>
            </p:cNvCxnSpPr>
            <p:nvPr/>
          </p:nvCxnSpPr>
          <p:spPr>
            <a:xfrm>
              <a:off x="4963886" y="1617785"/>
              <a:ext cx="0" cy="1163514"/>
            </a:xfrm>
            <a:prstGeom prst="line">
              <a:avLst/>
            </a:prstGeom>
            <a:ln/>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EE8C242C-7CC6-879A-7F7D-73C1E2CEBECA}"/>
                </a:ext>
              </a:extLst>
            </p:cNvPr>
            <p:cNvCxnSpPr>
              <a:cxnSpLocks/>
            </p:cNvCxnSpPr>
            <p:nvPr/>
          </p:nvCxnSpPr>
          <p:spPr>
            <a:xfrm>
              <a:off x="1469572" y="2781299"/>
              <a:ext cx="3510643" cy="0"/>
            </a:xfrm>
            <a:prstGeom prst="line">
              <a:avLst/>
            </a:prstGeom>
            <a:ln/>
          </p:spPr>
          <p:style>
            <a:lnRef idx="3">
              <a:schemeClr val="dk1"/>
            </a:lnRef>
            <a:fillRef idx="0">
              <a:schemeClr val="dk1"/>
            </a:fillRef>
            <a:effectRef idx="2">
              <a:schemeClr val="dk1"/>
            </a:effectRef>
            <a:fontRef idx="minor">
              <a:schemeClr val="tx1"/>
            </a:fontRef>
          </p:style>
        </p:cxnSp>
        <p:cxnSp>
          <p:nvCxnSpPr>
            <p:cNvPr id="25" name="直接连接符 24">
              <a:extLst>
                <a:ext uri="{FF2B5EF4-FFF2-40B4-BE49-F238E27FC236}">
                  <a16:creationId xmlns:a16="http://schemas.microsoft.com/office/drawing/2014/main" id="{F5EAAEB4-2152-A4CC-7D43-DE971850BA3B}"/>
                </a:ext>
              </a:extLst>
            </p:cNvPr>
            <p:cNvCxnSpPr>
              <a:cxnSpLocks/>
            </p:cNvCxnSpPr>
            <p:nvPr/>
          </p:nvCxnSpPr>
          <p:spPr>
            <a:xfrm>
              <a:off x="5644243" y="1617785"/>
              <a:ext cx="0" cy="1928236"/>
            </a:xfrm>
            <a:prstGeom prst="line">
              <a:avLst/>
            </a:prstGeom>
            <a:ln/>
          </p:spPr>
          <p:style>
            <a:lnRef idx="3">
              <a:schemeClr val="dk1"/>
            </a:lnRef>
            <a:fillRef idx="0">
              <a:schemeClr val="dk1"/>
            </a:fillRef>
            <a:effectRef idx="2">
              <a:schemeClr val="dk1"/>
            </a:effectRef>
            <a:fontRef idx="minor">
              <a:schemeClr val="tx1"/>
            </a:fontRef>
          </p:style>
        </p:cxnSp>
        <p:cxnSp>
          <p:nvCxnSpPr>
            <p:cNvPr id="27" name="直接连接符 26">
              <a:extLst>
                <a:ext uri="{FF2B5EF4-FFF2-40B4-BE49-F238E27FC236}">
                  <a16:creationId xmlns:a16="http://schemas.microsoft.com/office/drawing/2014/main" id="{75B2A7E6-BB49-D363-E035-E137EB5D5D57}"/>
                </a:ext>
              </a:extLst>
            </p:cNvPr>
            <p:cNvCxnSpPr>
              <a:cxnSpLocks/>
            </p:cNvCxnSpPr>
            <p:nvPr/>
          </p:nvCxnSpPr>
          <p:spPr>
            <a:xfrm flipH="1">
              <a:off x="1453242" y="3546021"/>
              <a:ext cx="4191001" cy="0"/>
            </a:xfrm>
            <a:prstGeom prst="line">
              <a:avLst/>
            </a:prstGeom>
            <a:ln/>
          </p:spPr>
          <p:style>
            <a:lnRef idx="3">
              <a:schemeClr val="dk1"/>
            </a:lnRef>
            <a:fillRef idx="0">
              <a:schemeClr val="dk1"/>
            </a:fillRef>
            <a:effectRef idx="2">
              <a:schemeClr val="dk1"/>
            </a:effectRef>
            <a:fontRef idx="minor">
              <a:schemeClr val="tx1"/>
            </a:fontRef>
          </p:style>
        </p:cxnSp>
        <p:cxnSp>
          <p:nvCxnSpPr>
            <p:cNvPr id="33" name="直接连接符 32">
              <a:extLst>
                <a:ext uri="{FF2B5EF4-FFF2-40B4-BE49-F238E27FC236}">
                  <a16:creationId xmlns:a16="http://schemas.microsoft.com/office/drawing/2014/main" id="{4A5880ED-698F-D69C-A906-DDB87DE15B33}"/>
                </a:ext>
              </a:extLst>
            </p:cNvPr>
            <p:cNvCxnSpPr>
              <a:cxnSpLocks/>
            </p:cNvCxnSpPr>
            <p:nvPr/>
          </p:nvCxnSpPr>
          <p:spPr>
            <a:xfrm>
              <a:off x="6762069" y="1617785"/>
              <a:ext cx="36060" cy="2682073"/>
            </a:xfrm>
            <a:prstGeom prst="line">
              <a:avLst/>
            </a:prstGeom>
            <a:ln/>
          </p:spPr>
          <p:style>
            <a:lnRef idx="3">
              <a:schemeClr val="dk1"/>
            </a:lnRef>
            <a:fillRef idx="0">
              <a:schemeClr val="dk1"/>
            </a:fillRef>
            <a:effectRef idx="2">
              <a:schemeClr val="dk1"/>
            </a:effectRef>
            <a:fontRef idx="minor">
              <a:schemeClr val="tx1"/>
            </a:fontRef>
          </p:style>
        </p:cxnSp>
        <p:cxnSp>
          <p:nvCxnSpPr>
            <p:cNvPr id="35" name="直接连接符 34">
              <a:extLst>
                <a:ext uri="{FF2B5EF4-FFF2-40B4-BE49-F238E27FC236}">
                  <a16:creationId xmlns:a16="http://schemas.microsoft.com/office/drawing/2014/main" id="{601710DF-D220-270F-578E-EC71BBEB15F6}"/>
                </a:ext>
              </a:extLst>
            </p:cNvPr>
            <p:cNvCxnSpPr/>
            <p:nvPr/>
          </p:nvCxnSpPr>
          <p:spPr>
            <a:xfrm flipH="1">
              <a:off x="1469572" y="4299858"/>
              <a:ext cx="5328557" cy="0"/>
            </a:xfrm>
            <a:prstGeom prst="line">
              <a:avLst/>
            </a:prstGeom>
            <a:ln/>
          </p:spPr>
          <p:style>
            <a:lnRef idx="3">
              <a:schemeClr val="dk1"/>
            </a:lnRef>
            <a:fillRef idx="0">
              <a:schemeClr val="dk1"/>
            </a:fillRef>
            <a:effectRef idx="2">
              <a:schemeClr val="dk1"/>
            </a:effectRef>
            <a:fontRef idx="minor">
              <a:schemeClr val="tx1"/>
            </a:fontRef>
          </p:style>
        </p:cxnSp>
        <p:cxnSp>
          <p:nvCxnSpPr>
            <p:cNvPr id="37" name="直接连接符 36">
              <a:extLst>
                <a:ext uri="{FF2B5EF4-FFF2-40B4-BE49-F238E27FC236}">
                  <a16:creationId xmlns:a16="http://schemas.microsoft.com/office/drawing/2014/main" id="{E2755785-117E-0674-D5C5-860D4093E84D}"/>
                </a:ext>
              </a:extLst>
            </p:cNvPr>
            <p:cNvCxnSpPr>
              <a:cxnSpLocks/>
            </p:cNvCxnSpPr>
            <p:nvPr/>
          </p:nvCxnSpPr>
          <p:spPr>
            <a:xfrm>
              <a:off x="8391317" y="1617785"/>
              <a:ext cx="26060" cy="3411416"/>
            </a:xfrm>
            <a:prstGeom prst="line">
              <a:avLst/>
            </a:prstGeom>
            <a:ln/>
          </p:spPr>
          <p:style>
            <a:lnRef idx="3">
              <a:schemeClr val="dk1"/>
            </a:lnRef>
            <a:fillRef idx="0">
              <a:schemeClr val="dk1"/>
            </a:fillRef>
            <a:effectRef idx="2">
              <a:schemeClr val="dk1"/>
            </a:effectRef>
            <a:fontRef idx="minor">
              <a:schemeClr val="tx1"/>
            </a:fontRef>
          </p:style>
        </p:cxnSp>
        <p:cxnSp>
          <p:nvCxnSpPr>
            <p:cNvPr id="39" name="直接连接符 38">
              <a:extLst>
                <a:ext uri="{FF2B5EF4-FFF2-40B4-BE49-F238E27FC236}">
                  <a16:creationId xmlns:a16="http://schemas.microsoft.com/office/drawing/2014/main" id="{8042A433-4C5D-10CF-36E4-FABDDF8E4691}"/>
                </a:ext>
              </a:extLst>
            </p:cNvPr>
            <p:cNvCxnSpPr>
              <a:cxnSpLocks/>
            </p:cNvCxnSpPr>
            <p:nvPr/>
          </p:nvCxnSpPr>
          <p:spPr>
            <a:xfrm flipH="1">
              <a:off x="1453242" y="5029201"/>
              <a:ext cx="6970939" cy="0"/>
            </a:xfrm>
            <a:prstGeom prst="line">
              <a:avLst/>
            </a:prstGeom>
            <a:ln/>
          </p:spPr>
          <p:style>
            <a:lnRef idx="3">
              <a:schemeClr val="dk1"/>
            </a:lnRef>
            <a:fillRef idx="0">
              <a:schemeClr val="dk1"/>
            </a:fillRef>
            <a:effectRef idx="2">
              <a:schemeClr val="dk1"/>
            </a:effectRef>
            <a:fontRef idx="minor">
              <a:schemeClr val="tx1"/>
            </a:fontRef>
          </p:style>
        </p:cxnSp>
        <p:cxnSp>
          <p:nvCxnSpPr>
            <p:cNvPr id="41" name="直接连接符 40">
              <a:extLst>
                <a:ext uri="{FF2B5EF4-FFF2-40B4-BE49-F238E27FC236}">
                  <a16:creationId xmlns:a16="http://schemas.microsoft.com/office/drawing/2014/main" id="{B8187573-A2FB-04F5-69CD-23C915A35318}"/>
                </a:ext>
              </a:extLst>
            </p:cNvPr>
            <p:cNvCxnSpPr>
              <a:cxnSpLocks/>
            </p:cNvCxnSpPr>
            <p:nvPr/>
          </p:nvCxnSpPr>
          <p:spPr>
            <a:xfrm>
              <a:off x="10051492" y="1617785"/>
              <a:ext cx="34122" cy="4146201"/>
            </a:xfrm>
            <a:prstGeom prst="line">
              <a:avLst/>
            </a:prstGeom>
            <a:ln/>
          </p:spPr>
          <p:style>
            <a:lnRef idx="3">
              <a:schemeClr val="dk1"/>
            </a:lnRef>
            <a:fillRef idx="0">
              <a:schemeClr val="dk1"/>
            </a:fillRef>
            <a:effectRef idx="2">
              <a:schemeClr val="dk1"/>
            </a:effectRef>
            <a:fontRef idx="minor">
              <a:schemeClr val="tx1"/>
            </a:fontRef>
          </p:style>
        </p:cxnSp>
        <p:cxnSp>
          <p:nvCxnSpPr>
            <p:cNvPr id="43" name="直接连接符 42">
              <a:extLst>
                <a:ext uri="{FF2B5EF4-FFF2-40B4-BE49-F238E27FC236}">
                  <a16:creationId xmlns:a16="http://schemas.microsoft.com/office/drawing/2014/main" id="{92EBC893-4C61-712F-A764-3175806A5E2A}"/>
                </a:ext>
              </a:extLst>
            </p:cNvPr>
            <p:cNvCxnSpPr>
              <a:cxnSpLocks/>
            </p:cNvCxnSpPr>
            <p:nvPr/>
          </p:nvCxnSpPr>
          <p:spPr>
            <a:xfrm>
              <a:off x="1453242" y="5763986"/>
              <a:ext cx="8632372" cy="0"/>
            </a:xfrm>
            <a:prstGeom prst="line">
              <a:avLst/>
            </a:prstGeom>
            <a:ln/>
          </p:spPr>
          <p:style>
            <a:lnRef idx="3">
              <a:schemeClr val="dk1"/>
            </a:lnRef>
            <a:fillRef idx="0">
              <a:schemeClr val="dk1"/>
            </a:fillRef>
            <a:effectRef idx="2">
              <a:schemeClr val="dk1"/>
            </a:effectRef>
            <a:fontRef idx="minor">
              <a:schemeClr val="tx1"/>
            </a:fontRef>
          </p:style>
        </p:cxnSp>
        <p:sp>
          <p:nvSpPr>
            <p:cNvPr id="62" name="文本框 61">
              <a:extLst>
                <a:ext uri="{FF2B5EF4-FFF2-40B4-BE49-F238E27FC236}">
                  <a16:creationId xmlns:a16="http://schemas.microsoft.com/office/drawing/2014/main" id="{C8B49B27-CF85-1BF3-7280-18F00F959F47}"/>
                </a:ext>
              </a:extLst>
            </p:cNvPr>
            <p:cNvSpPr txBox="1"/>
            <p:nvPr/>
          </p:nvSpPr>
          <p:spPr>
            <a:xfrm>
              <a:off x="1796143" y="1667117"/>
              <a:ext cx="1344386" cy="369332"/>
            </a:xfrm>
            <a:prstGeom prst="rect">
              <a:avLst/>
            </a:prstGeom>
            <a:noFill/>
          </p:spPr>
          <p:txBody>
            <a:bodyPr wrap="square">
              <a:spAutoFit/>
            </a:bodyPr>
            <a:lstStyle/>
            <a:p>
              <a:r>
                <a:rPr lang="zh-CN" altLang="en-US" b="1" dirty="0"/>
                <a:t>prefix</a:t>
              </a:r>
            </a:p>
          </p:txBody>
        </p:sp>
        <p:sp>
          <p:nvSpPr>
            <p:cNvPr id="64" name="文本框 63">
              <a:extLst>
                <a:ext uri="{FF2B5EF4-FFF2-40B4-BE49-F238E27FC236}">
                  <a16:creationId xmlns:a16="http://schemas.microsoft.com/office/drawing/2014/main" id="{A23E0992-60CB-7AE3-842A-2A59A1C43F40}"/>
                </a:ext>
              </a:extLst>
            </p:cNvPr>
            <p:cNvSpPr txBox="1"/>
            <p:nvPr/>
          </p:nvSpPr>
          <p:spPr>
            <a:xfrm>
              <a:off x="1789339" y="1999041"/>
              <a:ext cx="1475013" cy="369332"/>
            </a:xfrm>
            <a:prstGeom prst="rect">
              <a:avLst/>
            </a:prstGeom>
            <a:noFill/>
          </p:spPr>
          <p:txBody>
            <a:bodyPr wrap="square">
              <a:spAutoFit/>
            </a:bodyPr>
            <a:lstStyle/>
            <a:p>
              <a:r>
                <a:rPr lang="en-US" altLang="zh-CN" dirty="0">
                  <a:solidFill>
                    <a:srgbClr val="121212"/>
                  </a:solidFill>
                  <a:latin typeface="-apple-system"/>
                </a:rPr>
                <a:t>u:</a:t>
              </a:r>
              <a:r>
                <a:rPr lang="en-US" altLang="zh-CN" i="0" dirty="0">
                  <a:solidFill>
                    <a:srgbClr val="121212"/>
                  </a:solidFill>
                  <a:effectLst/>
                  <a:latin typeface="-apple-system"/>
                </a:rPr>
                <a:t> unsigned</a:t>
              </a:r>
              <a:endParaRPr lang="zh-CN" altLang="en-US" dirty="0"/>
            </a:p>
          </p:txBody>
        </p:sp>
        <p:sp>
          <p:nvSpPr>
            <p:cNvPr id="66" name="文本框 65">
              <a:extLst>
                <a:ext uri="{FF2B5EF4-FFF2-40B4-BE49-F238E27FC236}">
                  <a16:creationId xmlns:a16="http://schemas.microsoft.com/office/drawing/2014/main" id="{404DB5EA-93B8-B84A-5A11-5EBE09168E0C}"/>
                </a:ext>
              </a:extLst>
            </p:cNvPr>
            <p:cNvSpPr txBox="1"/>
            <p:nvPr/>
          </p:nvSpPr>
          <p:spPr>
            <a:xfrm>
              <a:off x="1789339" y="2427887"/>
              <a:ext cx="1163410" cy="369332"/>
            </a:xfrm>
            <a:prstGeom prst="rect">
              <a:avLst/>
            </a:prstGeom>
            <a:noFill/>
          </p:spPr>
          <p:txBody>
            <a:bodyPr wrap="square">
              <a:spAutoFit/>
            </a:bodyPr>
            <a:lstStyle/>
            <a:p>
              <a:r>
                <a:rPr lang="zh-CN" altLang="en-US" b="1" dirty="0"/>
                <a:t>op</a:t>
              </a:r>
            </a:p>
          </p:txBody>
        </p:sp>
        <p:sp>
          <p:nvSpPr>
            <p:cNvPr id="67" name="文本框 66">
              <a:extLst>
                <a:ext uri="{FF2B5EF4-FFF2-40B4-BE49-F238E27FC236}">
                  <a16:creationId xmlns:a16="http://schemas.microsoft.com/office/drawing/2014/main" id="{6B06FF88-2200-3D8E-A2BA-81FC29FEA695}"/>
                </a:ext>
              </a:extLst>
            </p:cNvPr>
            <p:cNvSpPr txBox="1"/>
            <p:nvPr/>
          </p:nvSpPr>
          <p:spPr>
            <a:xfrm>
              <a:off x="1796143" y="2767467"/>
              <a:ext cx="2443843" cy="369332"/>
            </a:xfrm>
            <a:prstGeom prst="rect">
              <a:avLst/>
            </a:prstGeom>
            <a:noFill/>
          </p:spPr>
          <p:txBody>
            <a:bodyPr wrap="square" rtlCol="0">
              <a:spAutoFit/>
            </a:bodyPr>
            <a:lstStyle/>
            <a:p>
              <a:r>
                <a:rPr lang="en-US" altLang="zh-CN" dirty="0" err="1">
                  <a:solidFill>
                    <a:srgbClr val="121212"/>
                  </a:solidFill>
                  <a:latin typeface="-apple-system"/>
                </a:rPr>
                <a:t>mul</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multiply</a:t>
              </a:r>
              <a:endParaRPr lang="zh-CN" altLang="en-US" dirty="0">
                <a:solidFill>
                  <a:srgbClr val="121212"/>
                </a:solidFill>
                <a:latin typeface="-apple-system"/>
              </a:endParaRPr>
            </a:p>
          </p:txBody>
        </p:sp>
        <p:sp>
          <p:nvSpPr>
            <p:cNvPr id="69" name="文本框 68">
              <a:extLst>
                <a:ext uri="{FF2B5EF4-FFF2-40B4-BE49-F238E27FC236}">
                  <a16:creationId xmlns:a16="http://schemas.microsoft.com/office/drawing/2014/main" id="{6291C2A5-2AD9-3E04-177E-55330D4ECA46}"/>
                </a:ext>
              </a:extLst>
            </p:cNvPr>
            <p:cNvSpPr txBox="1"/>
            <p:nvPr/>
          </p:nvSpPr>
          <p:spPr>
            <a:xfrm>
              <a:off x="1789339" y="3199741"/>
              <a:ext cx="6096000" cy="369332"/>
            </a:xfrm>
            <a:prstGeom prst="rect">
              <a:avLst/>
            </a:prstGeom>
            <a:noFill/>
          </p:spPr>
          <p:txBody>
            <a:bodyPr wrap="square">
              <a:spAutoFit/>
            </a:bodyPr>
            <a:lstStyle/>
            <a:p>
              <a:r>
                <a:rPr lang="en-US" altLang="zh-CN" b="1" dirty="0"/>
                <a:t>suffix</a:t>
              </a:r>
              <a:endParaRPr lang="zh-CN" altLang="en-US" b="1" dirty="0"/>
            </a:p>
          </p:txBody>
        </p:sp>
        <p:sp>
          <p:nvSpPr>
            <p:cNvPr id="70" name="文本框 69">
              <a:extLst>
                <a:ext uri="{FF2B5EF4-FFF2-40B4-BE49-F238E27FC236}">
                  <a16:creationId xmlns:a16="http://schemas.microsoft.com/office/drawing/2014/main" id="{537CC9C0-A07C-0910-3DB5-AC786D1025A8}"/>
                </a:ext>
              </a:extLst>
            </p:cNvPr>
            <p:cNvSpPr txBox="1"/>
            <p:nvPr/>
          </p:nvSpPr>
          <p:spPr>
            <a:xfrm>
              <a:off x="1796143" y="3557071"/>
              <a:ext cx="2400299" cy="369332"/>
            </a:xfrm>
            <a:prstGeom prst="rect">
              <a:avLst/>
            </a:prstGeom>
            <a:noFill/>
          </p:spPr>
          <p:txBody>
            <a:bodyPr wrap="square" rtlCol="0">
              <a:spAutoFit/>
            </a:bodyPr>
            <a:lstStyle/>
            <a:p>
              <a:r>
                <a:rPr lang="en-US" altLang="zh-CN" dirty="0">
                  <a:solidFill>
                    <a:srgbClr val="121212"/>
                  </a:solidFill>
                  <a:latin typeface="-apple-system"/>
                </a:rPr>
                <a:t>l: long operation</a:t>
              </a:r>
              <a:endParaRPr lang="zh-CN" altLang="en-US" dirty="0">
                <a:solidFill>
                  <a:srgbClr val="121212"/>
                </a:solidFill>
                <a:latin typeface="-apple-system"/>
              </a:endParaRPr>
            </a:p>
          </p:txBody>
        </p:sp>
        <p:sp>
          <p:nvSpPr>
            <p:cNvPr id="72" name="文本框 71">
              <a:extLst>
                <a:ext uri="{FF2B5EF4-FFF2-40B4-BE49-F238E27FC236}">
                  <a16:creationId xmlns:a16="http://schemas.microsoft.com/office/drawing/2014/main" id="{7BB3D82D-7CF7-7F8C-285C-A80067045AF4}"/>
                </a:ext>
              </a:extLst>
            </p:cNvPr>
            <p:cNvSpPr txBox="1"/>
            <p:nvPr/>
          </p:nvSpPr>
          <p:spPr>
            <a:xfrm>
              <a:off x="1789339" y="3940942"/>
              <a:ext cx="6096000" cy="369332"/>
            </a:xfrm>
            <a:prstGeom prst="rect">
              <a:avLst/>
            </a:prstGeom>
            <a:noFill/>
          </p:spPr>
          <p:txBody>
            <a:bodyPr wrap="square">
              <a:spAutoFit/>
            </a:bodyPr>
            <a:lstStyle/>
            <a:p>
              <a:r>
                <a:rPr lang="en-US" altLang="zh-CN" b="1" dirty="0"/>
                <a:t>V</a:t>
              </a:r>
              <a:r>
                <a:rPr lang="zh-CN" altLang="en-US" b="1" dirty="0"/>
                <a:t>d.&lt;T&gt;</a:t>
              </a:r>
            </a:p>
          </p:txBody>
        </p:sp>
        <p:sp>
          <p:nvSpPr>
            <p:cNvPr id="73" name="文本框 72">
              <a:extLst>
                <a:ext uri="{FF2B5EF4-FFF2-40B4-BE49-F238E27FC236}">
                  <a16:creationId xmlns:a16="http://schemas.microsoft.com/office/drawing/2014/main" id="{9D5CDAC2-0C5A-E5B4-8EDD-5E0888D7B4F1}"/>
                </a:ext>
              </a:extLst>
            </p:cNvPr>
            <p:cNvSpPr txBox="1"/>
            <p:nvPr/>
          </p:nvSpPr>
          <p:spPr>
            <a:xfrm>
              <a:off x="1796143" y="4323938"/>
              <a:ext cx="2366277" cy="369332"/>
            </a:xfrm>
            <a:prstGeom prst="rect">
              <a:avLst/>
            </a:prstGeom>
            <a:noFill/>
          </p:spPr>
          <p:txBody>
            <a:bodyPr wrap="square" rtlCol="0">
              <a:spAutoFit/>
            </a:bodyPr>
            <a:lstStyle/>
            <a:p>
              <a:r>
                <a:rPr lang="en-US" altLang="zh-CN" dirty="0" err="1">
                  <a:solidFill>
                    <a:srgbClr val="121212"/>
                  </a:solidFill>
                  <a:latin typeface="-apple-system"/>
                </a:rPr>
                <a:t>Vd</a:t>
              </a:r>
              <a:r>
                <a:rPr lang="en-US" altLang="zh-CN" dirty="0">
                  <a:solidFill>
                    <a:srgbClr val="121212"/>
                  </a:solidFill>
                  <a:latin typeface="-apple-system"/>
                </a:rPr>
                <a:t>: v0  T: 4s</a:t>
              </a:r>
              <a:endParaRPr lang="zh-CN" altLang="en-US" dirty="0">
                <a:solidFill>
                  <a:srgbClr val="121212"/>
                </a:solidFill>
                <a:latin typeface="-apple-system"/>
              </a:endParaRPr>
            </a:p>
          </p:txBody>
        </p:sp>
        <p:sp>
          <p:nvSpPr>
            <p:cNvPr id="77" name="文本框 76">
              <a:extLst>
                <a:ext uri="{FF2B5EF4-FFF2-40B4-BE49-F238E27FC236}">
                  <a16:creationId xmlns:a16="http://schemas.microsoft.com/office/drawing/2014/main" id="{ADB0D177-0A9D-6842-821B-34F884252C6E}"/>
                </a:ext>
              </a:extLst>
            </p:cNvPr>
            <p:cNvSpPr txBox="1"/>
            <p:nvPr/>
          </p:nvSpPr>
          <p:spPr>
            <a:xfrm>
              <a:off x="1796143" y="4710091"/>
              <a:ext cx="6096000" cy="369332"/>
            </a:xfrm>
            <a:prstGeom prst="rect">
              <a:avLst/>
            </a:prstGeom>
            <a:noFill/>
          </p:spPr>
          <p:txBody>
            <a:bodyPr wrap="square">
              <a:spAutoFit/>
            </a:bodyPr>
            <a:lstStyle/>
            <a:p>
              <a:r>
                <a:rPr lang="en-US" altLang="zh-CN" b="1" dirty="0"/>
                <a:t>Vn. &lt;T&gt;</a:t>
              </a:r>
              <a:endParaRPr lang="zh-CN" altLang="en-US" b="1" dirty="0"/>
            </a:p>
          </p:txBody>
        </p:sp>
        <p:sp>
          <p:nvSpPr>
            <p:cNvPr id="80" name="文本框 79">
              <a:extLst>
                <a:ext uri="{FF2B5EF4-FFF2-40B4-BE49-F238E27FC236}">
                  <a16:creationId xmlns:a16="http://schemas.microsoft.com/office/drawing/2014/main" id="{34994284-D025-AE27-627F-D2E00B50602A}"/>
                </a:ext>
              </a:extLst>
            </p:cNvPr>
            <p:cNvSpPr txBox="1"/>
            <p:nvPr/>
          </p:nvSpPr>
          <p:spPr>
            <a:xfrm>
              <a:off x="1796142" y="5048653"/>
              <a:ext cx="2366277" cy="369332"/>
            </a:xfrm>
            <a:prstGeom prst="rect">
              <a:avLst/>
            </a:prstGeom>
            <a:noFill/>
          </p:spPr>
          <p:txBody>
            <a:bodyPr wrap="square" rtlCol="0">
              <a:spAutoFit/>
            </a:bodyPr>
            <a:lstStyle/>
            <a:p>
              <a:r>
                <a:rPr lang="en-US" altLang="zh-CN" dirty="0" err="1">
                  <a:solidFill>
                    <a:srgbClr val="121212"/>
                  </a:solidFill>
                  <a:latin typeface="-apple-system"/>
                </a:rPr>
                <a:t>Vn</a:t>
              </a:r>
              <a:r>
                <a:rPr lang="en-US" altLang="zh-CN" dirty="0">
                  <a:solidFill>
                    <a:srgbClr val="121212"/>
                  </a:solidFill>
                  <a:latin typeface="-apple-system"/>
                </a:rPr>
                <a:t>: v1  T: 4h</a:t>
              </a:r>
              <a:endParaRPr lang="zh-CN" altLang="en-US" dirty="0">
                <a:solidFill>
                  <a:srgbClr val="121212"/>
                </a:solidFill>
                <a:latin typeface="-apple-system"/>
              </a:endParaRPr>
            </a:p>
          </p:txBody>
        </p:sp>
        <p:sp>
          <p:nvSpPr>
            <p:cNvPr id="82" name="文本框 81">
              <a:extLst>
                <a:ext uri="{FF2B5EF4-FFF2-40B4-BE49-F238E27FC236}">
                  <a16:creationId xmlns:a16="http://schemas.microsoft.com/office/drawing/2014/main" id="{02EEE49F-1B38-AAF2-13C8-BC7FDB9C1F8F}"/>
                </a:ext>
              </a:extLst>
            </p:cNvPr>
            <p:cNvSpPr txBox="1"/>
            <p:nvPr/>
          </p:nvSpPr>
          <p:spPr>
            <a:xfrm>
              <a:off x="1789339" y="5440160"/>
              <a:ext cx="6096000" cy="369332"/>
            </a:xfrm>
            <a:prstGeom prst="rect">
              <a:avLst/>
            </a:prstGeom>
            <a:noFill/>
          </p:spPr>
          <p:txBody>
            <a:bodyPr wrap="square">
              <a:spAutoFit/>
            </a:bodyPr>
            <a:lstStyle/>
            <a:p>
              <a:r>
                <a:rPr lang="en-US" altLang="zh-CN" b="1" dirty="0" err="1"/>
                <a:t>Vm</a:t>
              </a:r>
              <a:r>
                <a:rPr lang="en-US" altLang="zh-CN" b="1" dirty="0"/>
                <a:t>. &lt;T&gt;</a:t>
              </a:r>
              <a:endParaRPr lang="zh-CN" altLang="en-US" b="1" dirty="0"/>
            </a:p>
          </p:txBody>
        </p:sp>
        <p:sp>
          <p:nvSpPr>
            <p:cNvPr id="83" name="文本框 82">
              <a:extLst>
                <a:ext uri="{FF2B5EF4-FFF2-40B4-BE49-F238E27FC236}">
                  <a16:creationId xmlns:a16="http://schemas.microsoft.com/office/drawing/2014/main" id="{805DA65D-FA98-1F44-67C6-160F7E0E7A37}"/>
                </a:ext>
              </a:extLst>
            </p:cNvPr>
            <p:cNvSpPr txBox="1"/>
            <p:nvPr/>
          </p:nvSpPr>
          <p:spPr>
            <a:xfrm>
              <a:off x="1796142" y="5778263"/>
              <a:ext cx="2366277" cy="369332"/>
            </a:xfrm>
            <a:prstGeom prst="rect">
              <a:avLst/>
            </a:prstGeom>
            <a:noFill/>
          </p:spPr>
          <p:txBody>
            <a:bodyPr wrap="square" rtlCol="0">
              <a:spAutoFit/>
            </a:bodyPr>
            <a:lstStyle/>
            <a:p>
              <a:r>
                <a:rPr lang="en-US" altLang="zh-CN" dirty="0" err="1">
                  <a:solidFill>
                    <a:srgbClr val="121212"/>
                  </a:solidFill>
                  <a:latin typeface="-apple-system"/>
                </a:rPr>
                <a:t>Vn</a:t>
              </a:r>
              <a:r>
                <a:rPr lang="en-US" altLang="zh-CN" dirty="0">
                  <a:solidFill>
                    <a:srgbClr val="121212"/>
                  </a:solidFill>
                  <a:latin typeface="-apple-system"/>
                </a:rPr>
                <a:t>: v2  T: 4h</a:t>
              </a:r>
              <a:endParaRPr lang="zh-CN" altLang="en-US" dirty="0">
                <a:solidFill>
                  <a:srgbClr val="121212"/>
                </a:solidFill>
                <a:latin typeface="-apple-system"/>
              </a:endParaRPr>
            </a:p>
          </p:txBody>
        </p:sp>
      </p:grpSp>
      <p:sp>
        <p:nvSpPr>
          <p:cNvPr id="84" name="文本框 83">
            <a:extLst>
              <a:ext uri="{FF2B5EF4-FFF2-40B4-BE49-F238E27FC236}">
                <a16:creationId xmlns:a16="http://schemas.microsoft.com/office/drawing/2014/main" id="{DB3C8001-EB0A-0BD2-2063-46D3ACC9A4ED}"/>
              </a:ext>
            </a:extLst>
          </p:cNvPr>
          <p:cNvSpPr txBox="1"/>
          <p:nvPr/>
        </p:nvSpPr>
        <p:spPr>
          <a:xfrm>
            <a:off x="3224893" y="6222030"/>
            <a:ext cx="7959230" cy="246221"/>
          </a:xfrm>
          <a:prstGeom prst="rect">
            <a:avLst/>
          </a:prstGeom>
          <a:noFill/>
        </p:spPr>
        <p:txBody>
          <a:bodyPr wrap="none" rtlCol="0">
            <a:spAutoFit/>
          </a:bodyPr>
          <a:lstStyle/>
          <a:p>
            <a:r>
              <a:rPr lang="en-US" altLang="zh-CN" sz="1000" dirty="0">
                <a:solidFill>
                  <a:schemeClr val="tx1">
                    <a:lumMod val="65000"/>
                    <a:lumOff val="35000"/>
                  </a:schemeClr>
                </a:solidFill>
              </a:rPr>
              <a:t>https://developer.arm.com/documentation/den0024/a/AArch64-Floating-point-and-NEON/AArch64-NEON-instruction-format</a:t>
            </a:r>
            <a:endParaRPr lang="zh-CN" altLang="en-US" sz="1000" dirty="0">
              <a:solidFill>
                <a:schemeClr val="tx1">
                  <a:lumMod val="65000"/>
                  <a:lumOff val="35000"/>
                </a:schemeClr>
              </a:solidFill>
            </a:endParaRPr>
          </a:p>
        </p:txBody>
      </p:sp>
      <p:cxnSp>
        <p:nvCxnSpPr>
          <p:cNvPr id="99" name="直接箭头连接符 98">
            <a:extLst>
              <a:ext uri="{FF2B5EF4-FFF2-40B4-BE49-F238E27FC236}">
                <a16:creationId xmlns:a16="http://schemas.microsoft.com/office/drawing/2014/main" id="{433A0741-9120-FFEB-C516-2B6A81FE0146}"/>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7262276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7E57C-3C05-79A0-948D-943B34EAFD17}"/>
              </a:ext>
            </a:extLst>
          </p:cNvPr>
          <p:cNvSpPr>
            <a:spLocks noGrp="1"/>
          </p:cNvSpPr>
          <p:nvPr>
            <p:ph type="title"/>
          </p:nvPr>
        </p:nvSpPr>
        <p:spPr>
          <a:xfrm>
            <a:off x="546417" y="181632"/>
            <a:ext cx="4737115" cy="735628"/>
          </a:xfrm>
        </p:spPr>
        <p:txBody>
          <a:bodyPr>
            <a:noAutofit/>
          </a:bodyPr>
          <a:lstStyle/>
          <a:p>
            <a:r>
              <a:rPr lang="en-US" altLang="zh-CN" sz="4000" b="1" dirty="0" err="1">
                <a:solidFill>
                  <a:schemeClr val="tx1"/>
                </a:solidFill>
              </a:rPr>
              <a:t>Intrinsics</a:t>
            </a:r>
            <a:r>
              <a:rPr lang="en-US" altLang="zh-CN" sz="4000" b="1" dirty="0">
                <a:solidFill>
                  <a:schemeClr val="tx1"/>
                </a:solidFill>
              </a:rPr>
              <a:t> format</a:t>
            </a:r>
            <a:endParaRPr lang="zh-CN" altLang="en-US" sz="4000" b="1" dirty="0">
              <a:solidFill>
                <a:schemeClr val="tx1"/>
              </a:solidFill>
            </a:endParaRPr>
          </a:p>
        </p:txBody>
      </p:sp>
      <p:cxnSp>
        <p:nvCxnSpPr>
          <p:cNvPr id="4" name="直接箭头连接符 3">
            <a:extLst>
              <a:ext uri="{FF2B5EF4-FFF2-40B4-BE49-F238E27FC236}">
                <a16:creationId xmlns:a16="http://schemas.microsoft.com/office/drawing/2014/main" id="{F94A54A7-7F63-25FD-E0AB-4F0E467B1ECE}"/>
              </a:ext>
            </a:extLst>
          </p:cNvPr>
          <p:cNvCxnSpPr/>
          <p:nvPr/>
        </p:nvCxnSpPr>
        <p:spPr>
          <a:xfrm>
            <a:off x="546417" y="1006249"/>
            <a:ext cx="11099165" cy="0"/>
          </a:xfrm>
          <a:prstGeom prst="straightConnector1">
            <a:avLst/>
          </a:prstGeom>
          <a:noFill/>
          <a:ln w="57150">
            <a:solidFill>
              <a:srgbClr val="CC0000"/>
            </a:solidFill>
            <a:prstDash val="solid"/>
          </a:ln>
        </p:spPr>
      </p:cxnSp>
      <p:sp>
        <p:nvSpPr>
          <p:cNvPr id="6" name="文本框 5">
            <a:extLst>
              <a:ext uri="{FF2B5EF4-FFF2-40B4-BE49-F238E27FC236}">
                <a16:creationId xmlns:a16="http://schemas.microsoft.com/office/drawing/2014/main" id="{BD805D0D-E93A-0A43-B9E7-EEB7EAE3DDF0}"/>
              </a:ext>
            </a:extLst>
          </p:cNvPr>
          <p:cNvSpPr txBox="1"/>
          <p:nvPr/>
        </p:nvSpPr>
        <p:spPr>
          <a:xfrm>
            <a:off x="5353311" y="1496953"/>
            <a:ext cx="6183160" cy="584775"/>
          </a:xfrm>
          <a:prstGeom prst="rect">
            <a:avLst/>
          </a:prstGeom>
          <a:noFill/>
        </p:spPr>
        <p:txBody>
          <a:bodyPr wrap="square">
            <a:spAutoFit/>
          </a:bodyPr>
          <a:lstStyle/>
          <a:p>
            <a:r>
              <a:rPr lang="en-US" altLang="zh-CN" sz="3200" b="1" dirty="0">
                <a:latin typeface="Consolas" panose="020B0609020204030204" pitchFamily="49" charset="0"/>
              </a:rPr>
              <a:t>V </a:t>
            </a:r>
            <a:r>
              <a:rPr lang="en-US" altLang="zh-CN" sz="3200" b="1" u="sng" dirty="0" err="1">
                <a:latin typeface="Consolas" panose="020B0609020204030204" pitchFamily="49" charset="0"/>
              </a:rPr>
              <a:t>mul</a:t>
            </a:r>
            <a:r>
              <a:rPr lang="en-US" altLang="zh-CN" sz="3200" b="1" dirty="0">
                <a:latin typeface="Consolas" panose="020B0609020204030204" pitchFamily="49" charset="0"/>
              </a:rPr>
              <a:t> </a:t>
            </a:r>
            <a:r>
              <a:rPr lang="en-US" altLang="zh-CN" sz="3200" b="1" u="sng" dirty="0" err="1">
                <a:latin typeface="Consolas" panose="020B0609020204030204" pitchFamily="49" charset="0"/>
              </a:rPr>
              <a:t>l_high</a:t>
            </a:r>
            <a:r>
              <a:rPr lang="en-US" altLang="zh-CN" sz="3200" b="1" dirty="0">
                <a:latin typeface="Consolas" panose="020B0609020204030204" pitchFamily="49" charset="0"/>
              </a:rPr>
              <a:t> _ </a:t>
            </a:r>
            <a:r>
              <a:rPr lang="en-US" altLang="zh-CN" sz="3200" b="1" u="sng" dirty="0">
                <a:latin typeface="Consolas" panose="020B0609020204030204" pitchFamily="49" charset="0"/>
              </a:rPr>
              <a:t>u8</a:t>
            </a:r>
            <a:endParaRPr lang="zh-CN" altLang="en-US" sz="3200" b="1" u="sng" dirty="0">
              <a:latin typeface="Consolas" panose="020B0609020204030204" pitchFamily="49" charset="0"/>
            </a:endParaRPr>
          </a:p>
        </p:txBody>
      </p:sp>
      <p:grpSp>
        <p:nvGrpSpPr>
          <p:cNvPr id="36" name="组合 35">
            <a:extLst>
              <a:ext uri="{FF2B5EF4-FFF2-40B4-BE49-F238E27FC236}">
                <a16:creationId xmlns:a16="http://schemas.microsoft.com/office/drawing/2014/main" id="{087BC239-A354-6D54-F631-2445880B8779}"/>
              </a:ext>
            </a:extLst>
          </p:cNvPr>
          <p:cNvGrpSpPr/>
          <p:nvPr/>
        </p:nvGrpSpPr>
        <p:grpSpPr>
          <a:xfrm>
            <a:off x="2267210" y="2022954"/>
            <a:ext cx="6770319" cy="3156558"/>
            <a:chOff x="2210844" y="2022953"/>
            <a:chExt cx="6807896" cy="3275557"/>
          </a:xfrm>
        </p:grpSpPr>
        <p:cxnSp>
          <p:nvCxnSpPr>
            <p:cNvPr id="8" name="直接连接符 7">
              <a:extLst>
                <a:ext uri="{FF2B5EF4-FFF2-40B4-BE49-F238E27FC236}">
                  <a16:creationId xmlns:a16="http://schemas.microsoft.com/office/drawing/2014/main" id="{23F6B1EE-6205-CF7C-AFC3-BF6E4C41338E}"/>
                </a:ext>
              </a:extLst>
            </p:cNvPr>
            <p:cNvCxnSpPr>
              <a:cxnSpLocks/>
            </p:cNvCxnSpPr>
            <p:nvPr/>
          </p:nvCxnSpPr>
          <p:spPr>
            <a:xfrm>
              <a:off x="6200384" y="2022953"/>
              <a:ext cx="0" cy="832981"/>
            </a:xfrm>
            <a:prstGeom prst="line">
              <a:avLst/>
            </a:prstGeom>
            <a:ln/>
          </p:spPr>
          <p:style>
            <a:lnRef idx="3">
              <a:schemeClr val="dk1"/>
            </a:lnRef>
            <a:fillRef idx="0">
              <a:schemeClr val="dk1"/>
            </a:fillRef>
            <a:effectRef idx="2">
              <a:schemeClr val="dk1"/>
            </a:effectRef>
            <a:fontRef idx="minor">
              <a:schemeClr val="tx1"/>
            </a:fontRef>
          </p:style>
        </p:cxnSp>
        <p:cxnSp>
          <p:nvCxnSpPr>
            <p:cNvPr id="10" name="直接连接符 9">
              <a:extLst>
                <a:ext uri="{FF2B5EF4-FFF2-40B4-BE49-F238E27FC236}">
                  <a16:creationId xmlns:a16="http://schemas.microsoft.com/office/drawing/2014/main" id="{059C5A2A-28DD-A6A9-C27D-54A196CD0594}"/>
                </a:ext>
              </a:extLst>
            </p:cNvPr>
            <p:cNvCxnSpPr>
              <a:cxnSpLocks/>
            </p:cNvCxnSpPr>
            <p:nvPr/>
          </p:nvCxnSpPr>
          <p:spPr>
            <a:xfrm flipH="1">
              <a:off x="2210844" y="2855934"/>
              <a:ext cx="3989540" cy="0"/>
            </a:xfrm>
            <a:prstGeom prst="line">
              <a:avLst/>
            </a:prstGeom>
            <a:ln/>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35D70664-FA44-F45C-5C03-A7851F539B9B}"/>
                </a:ext>
              </a:extLst>
            </p:cNvPr>
            <p:cNvCxnSpPr>
              <a:cxnSpLocks/>
            </p:cNvCxnSpPr>
            <p:nvPr/>
          </p:nvCxnSpPr>
          <p:spPr>
            <a:xfrm>
              <a:off x="7409145" y="2022953"/>
              <a:ext cx="0" cy="2010429"/>
            </a:xfrm>
            <a:prstGeom prst="line">
              <a:avLst/>
            </a:prstGeom>
            <a:ln/>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7E59562F-9810-C29E-1B28-D338C87ADDB7}"/>
                </a:ext>
              </a:extLst>
            </p:cNvPr>
            <p:cNvCxnSpPr>
              <a:cxnSpLocks/>
            </p:cNvCxnSpPr>
            <p:nvPr/>
          </p:nvCxnSpPr>
          <p:spPr>
            <a:xfrm>
              <a:off x="2223370" y="4033382"/>
              <a:ext cx="5185775" cy="0"/>
            </a:xfrm>
            <a:prstGeom prst="line">
              <a:avLst/>
            </a:prstGeom>
            <a:ln/>
          </p:spPr>
          <p:style>
            <a:lnRef idx="3">
              <a:schemeClr val="dk1"/>
            </a:lnRef>
            <a:fillRef idx="0">
              <a:schemeClr val="dk1"/>
            </a:fillRef>
            <a:effectRef idx="2">
              <a:schemeClr val="dk1"/>
            </a:effectRef>
            <a:fontRef idx="minor">
              <a:schemeClr val="tx1"/>
            </a:fontRef>
          </p:style>
        </p:cxnSp>
        <p:cxnSp>
          <p:nvCxnSpPr>
            <p:cNvPr id="16" name="直接连接符 15">
              <a:extLst>
                <a:ext uri="{FF2B5EF4-FFF2-40B4-BE49-F238E27FC236}">
                  <a16:creationId xmlns:a16="http://schemas.microsoft.com/office/drawing/2014/main" id="{C2E4AE37-450E-A8F5-A837-F643CE0A11E8}"/>
                </a:ext>
              </a:extLst>
            </p:cNvPr>
            <p:cNvCxnSpPr>
              <a:cxnSpLocks/>
            </p:cNvCxnSpPr>
            <p:nvPr/>
          </p:nvCxnSpPr>
          <p:spPr>
            <a:xfrm>
              <a:off x="2210844" y="5298510"/>
              <a:ext cx="6807896" cy="0"/>
            </a:xfrm>
            <a:prstGeom prst="line">
              <a:avLst/>
            </a:prstGeom>
            <a:ln/>
          </p:spPr>
          <p:style>
            <a:lnRef idx="3">
              <a:schemeClr val="dk1"/>
            </a:lnRef>
            <a:fillRef idx="0">
              <a:schemeClr val="dk1"/>
            </a:fillRef>
            <a:effectRef idx="2">
              <a:schemeClr val="dk1"/>
            </a:effectRef>
            <a:fontRef idx="minor">
              <a:schemeClr val="tx1"/>
            </a:fontRef>
          </p:style>
        </p:cxnSp>
        <p:cxnSp>
          <p:nvCxnSpPr>
            <p:cNvPr id="19" name="直接连接符 18">
              <a:extLst>
                <a:ext uri="{FF2B5EF4-FFF2-40B4-BE49-F238E27FC236}">
                  <a16:creationId xmlns:a16="http://schemas.microsoft.com/office/drawing/2014/main" id="{4810E3B4-69AD-8502-C8A1-2E583FA2EDAB}"/>
                </a:ext>
              </a:extLst>
            </p:cNvPr>
            <p:cNvCxnSpPr>
              <a:cxnSpLocks/>
            </p:cNvCxnSpPr>
            <p:nvPr/>
          </p:nvCxnSpPr>
          <p:spPr>
            <a:xfrm>
              <a:off x="9018740" y="2022953"/>
              <a:ext cx="0" cy="3275557"/>
            </a:xfrm>
            <a:prstGeom prst="line">
              <a:avLst/>
            </a:prstGeom>
            <a:ln/>
          </p:spPr>
          <p:style>
            <a:lnRef idx="3">
              <a:schemeClr val="dk1"/>
            </a:lnRef>
            <a:fillRef idx="0">
              <a:schemeClr val="dk1"/>
            </a:fillRef>
            <a:effectRef idx="2">
              <a:schemeClr val="dk1"/>
            </a:effectRef>
            <a:fontRef idx="minor">
              <a:schemeClr val="tx1"/>
            </a:fontRef>
          </p:style>
        </p:cxnSp>
      </p:grpSp>
      <p:sp>
        <p:nvSpPr>
          <p:cNvPr id="38" name="文本框 37">
            <a:extLst>
              <a:ext uri="{FF2B5EF4-FFF2-40B4-BE49-F238E27FC236}">
                <a16:creationId xmlns:a16="http://schemas.microsoft.com/office/drawing/2014/main" id="{0A063498-BF4D-17EA-78A2-7B9268DEA720}"/>
              </a:ext>
            </a:extLst>
          </p:cNvPr>
          <p:cNvSpPr txBox="1"/>
          <p:nvPr/>
        </p:nvSpPr>
        <p:spPr>
          <a:xfrm>
            <a:off x="2463984" y="2430049"/>
            <a:ext cx="901979" cy="369332"/>
          </a:xfrm>
          <a:prstGeom prst="rect">
            <a:avLst/>
          </a:prstGeom>
          <a:noFill/>
        </p:spPr>
        <p:txBody>
          <a:bodyPr wrap="square">
            <a:spAutoFit/>
          </a:bodyPr>
          <a:lstStyle/>
          <a:p>
            <a:r>
              <a:rPr lang="zh-CN" altLang="en-US" b="1" dirty="0"/>
              <a:t>op</a:t>
            </a:r>
            <a:endParaRPr lang="zh-CN" altLang="en-US" dirty="0"/>
          </a:p>
        </p:txBody>
      </p:sp>
      <p:sp>
        <p:nvSpPr>
          <p:cNvPr id="40" name="文本框 39">
            <a:extLst>
              <a:ext uri="{FF2B5EF4-FFF2-40B4-BE49-F238E27FC236}">
                <a16:creationId xmlns:a16="http://schemas.microsoft.com/office/drawing/2014/main" id="{DF16DE9F-581A-3D0C-FA07-5A502BA5FBCE}"/>
              </a:ext>
            </a:extLst>
          </p:cNvPr>
          <p:cNvSpPr txBox="1"/>
          <p:nvPr/>
        </p:nvSpPr>
        <p:spPr>
          <a:xfrm>
            <a:off x="2463984" y="2825672"/>
            <a:ext cx="6097044" cy="369332"/>
          </a:xfrm>
          <a:prstGeom prst="rect">
            <a:avLst/>
          </a:prstGeom>
          <a:noFill/>
        </p:spPr>
        <p:txBody>
          <a:bodyPr wrap="square">
            <a:spAutoFit/>
          </a:bodyPr>
          <a:lstStyle/>
          <a:p>
            <a:r>
              <a:rPr lang="en-US" altLang="zh-CN" dirty="0" err="1">
                <a:solidFill>
                  <a:srgbClr val="121212"/>
                </a:solidFill>
                <a:latin typeface="-apple-system"/>
              </a:rPr>
              <a:t>mul</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multiply</a:t>
            </a:r>
            <a:endParaRPr lang="zh-CN" altLang="en-US" dirty="0">
              <a:solidFill>
                <a:srgbClr val="121212"/>
              </a:solidFill>
              <a:latin typeface="-apple-system"/>
            </a:endParaRPr>
          </a:p>
        </p:txBody>
      </p:sp>
      <p:sp>
        <p:nvSpPr>
          <p:cNvPr id="42" name="文本框 41">
            <a:extLst>
              <a:ext uri="{FF2B5EF4-FFF2-40B4-BE49-F238E27FC236}">
                <a16:creationId xmlns:a16="http://schemas.microsoft.com/office/drawing/2014/main" id="{B653911F-A7F6-E712-A1C3-CBAAB479ECD5}"/>
              </a:ext>
            </a:extLst>
          </p:cNvPr>
          <p:cNvSpPr txBox="1"/>
          <p:nvPr/>
        </p:nvSpPr>
        <p:spPr>
          <a:xfrm>
            <a:off x="2463984" y="3577673"/>
            <a:ext cx="6097044" cy="369332"/>
          </a:xfrm>
          <a:prstGeom prst="rect">
            <a:avLst/>
          </a:prstGeom>
          <a:noFill/>
        </p:spPr>
        <p:txBody>
          <a:bodyPr wrap="square">
            <a:spAutoFit/>
          </a:bodyPr>
          <a:lstStyle/>
          <a:p>
            <a:r>
              <a:rPr lang="en-US" altLang="zh-CN" b="1" dirty="0"/>
              <a:t>suffix</a:t>
            </a:r>
            <a:endParaRPr lang="zh-CN" altLang="en-US" dirty="0"/>
          </a:p>
        </p:txBody>
      </p:sp>
      <p:sp>
        <p:nvSpPr>
          <p:cNvPr id="44" name="文本框 43">
            <a:extLst>
              <a:ext uri="{FF2B5EF4-FFF2-40B4-BE49-F238E27FC236}">
                <a16:creationId xmlns:a16="http://schemas.microsoft.com/office/drawing/2014/main" id="{BEA5D3CC-96DC-79DE-4244-F9CB8E79AEDA}"/>
              </a:ext>
            </a:extLst>
          </p:cNvPr>
          <p:cNvSpPr txBox="1"/>
          <p:nvPr/>
        </p:nvSpPr>
        <p:spPr>
          <a:xfrm>
            <a:off x="2463984" y="4029523"/>
            <a:ext cx="6097044" cy="369332"/>
          </a:xfrm>
          <a:prstGeom prst="rect">
            <a:avLst/>
          </a:prstGeom>
          <a:noFill/>
        </p:spPr>
        <p:txBody>
          <a:bodyPr wrap="square">
            <a:spAutoFit/>
          </a:bodyPr>
          <a:lstStyle/>
          <a:p>
            <a:r>
              <a:rPr lang="en-US" altLang="zh-CN" dirty="0">
                <a:solidFill>
                  <a:srgbClr val="121212"/>
                </a:solidFill>
                <a:latin typeface="-apple-system"/>
              </a:rPr>
              <a:t>l: long operation,</a:t>
            </a:r>
            <a:r>
              <a:rPr lang="zh-CN" altLang="en-US" dirty="0">
                <a:solidFill>
                  <a:srgbClr val="121212"/>
                </a:solidFill>
                <a:latin typeface="-apple-system"/>
              </a:rPr>
              <a:t> </a:t>
            </a:r>
            <a:r>
              <a:rPr lang="en-US" altLang="zh-CN" dirty="0">
                <a:solidFill>
                  <a:srgbClr val="121212"/>
                </a:solidFill>
                <a:latin typeface="-apple-system"/>
              </a:rPr>
              <a:t>_high: </a:t>
            </a:r>
            <a:r>
              <a:rPr lang="en-US" altLang="zh-CN" b="0" i="0" dirty="0">
                <a:solidFill>
                  <a:srgbClr val="202124"/>
                </a:solidFill>
                <a:effectLst/>
                <a:latin typeface="arial" panose="020B0604020202020204" pitchFamily="34" charset="0"/>
              </a:rPr>
              <a:t>high 64bit</a:t>
            </a:r>
            <a:endParaRPr lang="zh-CN" altLang="en-US" dirty="0">
              <a:solidFill>
                <a:srgbClr val="121212"/>
              </a:solidFill>
              <a:latin typeface="-apple-system"/>
            </a:endParaRPr>
          </a:p>
        </p:txBody>
      </p:sp>
      <p:sp>
        <p:nvSpPr>
          <p:cNvPr id="46" name="文本框 45">
            <a:extLst>
              <a:ext uri="{FF2B5EF4-FFF2-40B4-BE49-F238E27FC236}">
                <a16:creationId xmlns:a16="http://schemas.microsoft.com/office/drawing/2014/main" id="{67535FA0-2C36-012F-A058-C9E0E187AEDE}"/>
              </a:ext>
            </a:extLst>
          </p:cNvPr>
          <p:cNvSpPr txBox="1"/>
          <p:nvPr/>
        </p:nvSpPr>
        <p:spPr>
          <a:xfrm>
            <a:off x="2463984" y="4777088"/>
            <a:ext cx="6097044" cy="369332"/>
          </a:xfrm>
          <a:prstGeom prst="rect">
            <a:avLst/>
          </a:prstGeom>
          <a:noFill/>
        </p:spPr>
        <p:txBody>
          <a:bodyPr wrap="square">
            <a:spAutoFit/>
          </a:bodyPr>
          <a:lstStyle/>
          <a:p>
            <a:r>
              <a:rPr lang="en-US" altLang="zh-CN" b="1" dirty="0"/>
              <a:t>type</a:t>
            </a:r>
            <a:endParaRPr lang="zh-CN" altLang="en-US" b="1" dirty="0"/>
          </a:p>
        </p:txBody>
      </p:sp>
      <p:sp>
        <p:nvSpPr>
          <p:cNvPr id="47" name="文本框 46">
            <a:extLst>
              <a:ext uri="{FF2B5EF4-FFF2-40B4-BE49-F238E27FC236}">
                <a16:creationId xmlns:a16="http://schemas.microsoft.com/office/drawing/2014/main" id="{B9B0C4C5-7668-D941-85C2-B48BDCA82BFD}"/>
              </a:ext>
            </a:extLst>
          </p:cNvPr>
          <p:cNvSpPr txBox="1"/>
          <p:nvPr/>
        </p:nvSpPr>
        <p:spPr>
          <a:xfrm>
            <a:off x="2463984" y="5212605"/>
            <a:ext cx="6097044" cy="369332"/>
          </a:xfrm>
          <a:prstGeom prst="rect">
            <a:avLst/>
          </a:prstGeom>
          <a:noFill/>
        </p:spPr>
        <p:txBody>
          <a:bodyPr wrap="square">
            <a:spAutoFit/>
          </a:bodyPr>
          <a:lstStyle/>
          <a:p>
            <a:r>
              <a:rPr lang="en-US" altLang="zh-CN" dirty="0">
                <a:solidFill>
                  <a:srgbClr val="121212"/>
                </a:solidFill>
                <a:latin typeface="-apple-system"/>
              </a:rPr>
              <a:t>u8</a:t>
            </a:r>
            <a:r>
              <a:rPr lang="zh-CN" altLang="en-US" dirty="0">
                <a:solidFill>
                  <a:srgbClr val="121212"/>
                </a:solidFill>
                <a:latin typeface="-apple-system"/>
              </a:rPr>
              <a:t> </a:t>
            </a:r>
            <a:r>
              <a:rPr lang="en-US" altLang="zh-CN" dirty="0">
                <a:solidFill>
                  <a:srgbClr val="121212"/>
                </a:solidFill>
                <a:latin typeface="-apple-system"/>
              </a:rPr>
              <a:t>:</a:t>
            </a:r>
            <a:r>
              <a:rPr lang="zh-CN" altLang="en-US" dirty="0">
                <a:solidFill>
                  <a:srgbClr val="121212"/>
                </a:solidFill>
                <a:latin typeface="-apple-system"/>
              </a:rPr>
              <a:t> </a:t>
            </a:r>
            <a:r>
              <a:rPr lang="en-US" altLang="zh-CN" dirty="0">
                <a:solidFill>
                  <a:srgbClr val="121212"/>
                </a:solidFill>
                <a:latin typeface="-apple-system"/>
              </a:rPr>
              <a:t> uint8_t </a:t>
            </a:r>
            <a:endParaRPr lang="zh-CN" altLang="en-US" dirty="0">
              <a:solidFill>
                <a:srgbClr val="121212"/>
              </a:solidFill>
              <a:latin typeface="-apple-system"/>
            </a:endParaRPr>
          </a:p>
        </p:txBody>
      </p:sp>
    </p:spTree>
    <p:extLst>
      <p:ext uri="{BB962C8B-B14F-4D97-AF65-F5344CB8AC3E}">
        <p14:creationId xmlns:p14="http://schemas.microsoft.com/office/powerpoint/2010/main" val="166189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B2B005-31D5-85C0-98B7-A2B2BA2FF886}"/>
              </a:ext>
            </a:extLst>
          </p:cNvPr>
          <p:cNvSpPr>
            <a:spLocks noGrp="1"/>
          </p:cNvSpPr>
          <p:nvPr>
            <p:ph type="title"/>
          </p:nvPr>
        </p:nvSpPr>
        <p:spPr>
          <a:xfrm>
            <a:off x="498763" y="0"/>
            <a:ext cx="7311215" cy="817051"/>
          </a:xfrm>
        </p:spPr>
        <p:txBody>
          <a:bodyPr>
            <a:noAutofit/>
          </a:bodyPr>
          <a:lstStyle/>
          <a:p>
            <a:r>
              <a:rPr lang="en-US" altLang="zh-CN" sz="4000" b="1" i="0" u="none" strike="noStrike" baseline="0" dirty="0" err="1">
                <a:solidFill>
                  <a:schemeClr val="tx1"/>
                </a:solidFill>
              </a:rPr>
              <a:t>Intrinsics</a:t>
            </a:r>
            <a:r>
              <a:rPr lang="en-US" altLang="zh-CN" sz="4000" b="1" i="0" u="none" strike="noStrike" baseline="0" dirty="0">
                <a:solidFill>
                  <a:schemeClr val="tx1"/>
                </a:solidFill>
              </a:rPr>
              <a:t> vector data types</a:t>
            </a:r>
            <a:endParaRPr lang="zh-CN" altLang="en-US" sz="4000" dirty="0">
              <a:solidFill>
                <a:schemeClr val="tx1"/>
              </a:solidFill>
            </a:endParaRPr>
          </a:p>
        </p:txBody>
      </p:sp>
      <p:sp>
        <p:nvSpPr>
          <p:cNvPr id="3" name="标题 1">
            <a:extLst>
              <a:ext uri="{FF2B5EF4-FFF2-40B4-BE49-F238E27FC236}">
                <a16:creationId xmlns:a16="http://schemas.microsoft.com/office/drawing/2014/main" id="{F50E2DBB-9561-701B-B44B-5DD0E6744270}"/>
              </a:ext>
            </a:extLst>
          </p:cNvPr>
          <p:cNvSpPr txBox="1">
            <a:spLocks/>
          </p:cNvSpPr>
          <p:nvPr/>
        </p:nvSpPr>
        <p:spPr>
          <a:xfrm>
            <a:off x="498764" y="396364"/>
            <a:ext cx="4573588" cy="420687"/>
          </a:xfrm>
          <a:prstGeom prst="rect">
            <a:avLst/>
          </a:prstGeom>
        </p:spPr>
        <p:txBody>
          <a:bodyPr vert="horz" lIns="91440" tIns="45720" rIns="91440" bIns="45720" rtlCol="0" anchor="b">
            <a:normAutofit/>
          </a:bodyPr>
          <a:lstStyle>
            <a:lvl1pPr algn="l" defTabSz="914332" rtl="0" eaLnBrk="1" latinLnBrk="0" hangingPunct="1">
              <a:lnSpc>
                <a:spcPct val="90000"/>
              </a:lnSpc>
              <a:spcBef>
                <a:spcPct val="0"/>
              </a:spcBef>
              <a:buNone/>
              <a:defRPr sz="2000" kern="1200">
                <a:solidFill>
                  <a:srgbClr val="3266FE"/>
                </a:solidFill>
                <a:latin typeface="+mj-lt"/>
                <a:ea typeface="+mj-ea"/>
                <a:cs typeface="+mj-cs"/>
              </a:defRPr>
            </a:lvl1pPr>
          </a:lstStyle>
          <a:p>
            <a:endParaRPr lang="en-US" altLang="zh-CN" dirty="0">
              <a:latin typeface="var(--ads-heading-font-family)"/>
            </a:endParaRPr>
          </a:p>
        </p:txBody>
      </p:sp>
      <p:sp>
        <p:nvSpPr>
          <p:cNvPr id="4" name="文本框 3">
            <a:extLst>
              <a:ext uri="{FF2B5EF4-FFF2-40B4-BE49-F238E27FC236}">
                <a16:creationId xmlns:a16="http://schemas.microsoft.com/office/drawing/2014/main" id="{0B3F0B51-8546-C855-B146-8837525B32E8}"/>
              </a:ext>
            </a:extLst>
          </p:cNvPr>
          <p:cNvSpPr txBox="1"/>
          <p:nvPr/>
        </p:nvSpPr>
        <p:spPr>
          <a:xfrm>
            <a:off x="5344862" y="1255831"/>
            <a:ext cx="5026479" cy="584775"/>
          </a:xfrm>
          <a:prstGeom prst="rect">
            <a:avLst/>
          </a:prstGeom>
          <a:noFill/>
        </p:spPr>
        <p:txBody>
          <a:bodyPr wrap="square" rtlCol="0">
            <a:spAutoFit/>
          </a:bodyPr>
          <a:lstStyle/>
          <a:p>
            <a:r>
              <a:rPr lang="en-US" altLang="zh-CN" sz="3200" u="sng" dirty="0">
                <a:latin typeface="CourierNew"/>
              </a:rPr>
              <a:t>f</a:t>
            </a:r>
            <a:r>
              <a:rPr lang="en-US" altLang="zh-CN" sz="3200" b="0" i="0" u="sng" strike="noStrike" baseline="0" dirty="0">
                <a:latin typeface="CourierNew"/>
              </a:rPr>
              <a:t>loat32</a:t>
            </a:r>
            <a:r>
              <a:rPr lang="en-US" altLang="zh-CN" sz="3200" b="0" i="0" u="none" strike="noStrike" baseline="0" dirty="0">
                <a:latin typeface="CourierNew"/>
              </a:rPr>
              <a:t> x </a:t>
            </a:r>
            <a:r>
              <a:rPr lang="en-US" altLang="zh-CN" sz="3200" b="0" i="0" u="sng" strike="noStrike" baseline="0" dirty="0">
                <a:latin typeface="CourierNew"/>
              </a:rPr>
              <a:t>4</a:t>
            </a:r>
            <a:r>
              <a:rPr lang="en-US" altLang="zh-CN" sz="3200" b="0" i="0" u="none" strike="noStrike" baseline="0" dirty="0">
                <a:latin typeface="CourierNew"/>
              </a:rPr>
              <a:t> x </a:t>
            </a:r>
            <a:r>
              <a:rPr lang="en-US" altLang="zh-CN" sz="3200" b="0" i="0" u="sng" strike="noStrike" baseline="0" dirty="0">
                <a:latin typeface="CourierNew"/>
              </a:rPr>
              <a:t>3</a:t>
            </a:r>
            <a:r>
              <a:rPr lang="en-US" altLang="zh-CN" sz="3200" b="0" i="0" strike="noStrike" baseline="0" dirty="0">
                <a:latin typeface="CourierNew"/>
              </a:rPr>
              <a:t> </a:t>
            </a:r>
            <a:r>
              <a:rPr lang="en-US" altLang="zh-CN" sz="3200" b="0" i="0" u="none" strike="noStrike" baseline="0" dirty="0">
                <a:latin typeface="CourierNew"/>
              </a:rPr>
              <a:t>_t</a:t>
            </a:r>
            <a:endParaRPr lang="zh-CN" altLang="en-US" dirty="0"/>
          </a:p>
        </p:txBody>
      </p:sp>
      <p:grpSp>
        <p:nvGrpSpPr>
          <p:cNvPr id="39" name="组合 38">
            <a:extLst>
              <a:ext uri="{FF2B5EF4-FFF2-40B4-BE49-F238E27FC236}">
                <a16:creationId xmlns:a16="http://schemas.microsoft.com/office/drawing/2014/main" id="{299BF4B4-8AD1-E0E4-84DD-9EB7E8376E1E}"/>
              </a:ext>
            </a:extLst>
          </p:cNvPr>
          <p:cNvGrpSpPr/>
          <p:nvPr/>
        </p:nvGrpSpPr>
        <p:grpSpPr>
          <a:xfrm>
            <a:off x="1469573" y="1807087"/>
            <a:ext cx="7524116" cy="4192290"/>
            <a:chOff x="1469572" y="1268604"/>
            <a:chExt cx="7564209" cy="4730773"/>
          </a:xfrm>
        </p:grpSpPr>
        <p:cxnSp>
          <p:nvCxnSpPr>
            <p:cNvPr id="9" name="直接连接符 8">
              <a:extLst>
                <a:ext uri="{FF2B5EF4-FFF2-40B4-BE49-F238E27FC236}">
                  <a16:creationId xmlns:a16="http://schemas.microsoft.com/office/drawing/2014/main" id="{D42602B8-0778-7535-6EDC-253E171DE921}"/>
                </a:ext>
              </a:extLst>
            </p:cNvPr>
            <p:cNvCxnSpPr>
              <a:cxnSpLocks/>
            </p:cNvCxnSpPr>
            <p:nvPr/>
          </p:nvCxnSpPr>
          <p:spPr>
            <a:xfrm>
              <a:off x="6300736" y="1268604"/>
              <a:ext cx="0" cy="1632648"/>
            </a:xfrm>
            <a:prstGeom prst="line">
              <a:avLst/>
            </a:prstGeom>
            <a:ln/>
          </p:spPr>
          <p:style>
            <a:lnRef idx="3">
              <a:schemeClr val="dk1"/>
            </a:lnRef>
            <a:fillRef idx="0">
              <a:schemeClr val="dk1"/>
            </a:fillRef>
            <a:effectRef idx="2">
              <a:schemeClr val="dk1"/>
            </a:effectRef>
            <a:fontRef idx="minor">
              <a:schemeClr val="tx1"/>
            </a:fontRef>
          </p:style>
        </p:cxnSp>
        <p:cxnSp>
          <p:nvCxnSpPr>
            <p:cNvPr id="10" name="直接连接符 9">
              <a:extLst>
                <a:ext uri="{FF2B5EF4-FFF2-40B4-BE49-F238E27FC236}">
                  <a16:creationId xmlns:a16="http://schemas.microsoft.com/office/drawing/2014/main" id="{5143E423-094B-1A6A-C616-FD51A69D2068}"/>
                </a:ext>
              </a:extLst>
            </p:cNvPr>
            <p:cNvCxnSpPr>
              <a:cxnSpLocks/>
            </p:cNvCxnSpPr>
            <p:nvPr/>
          </p:nvCxnSpPr>
          <p:spPr>
            <a:xfrm flipH="1">
              <a:off x="1469572" y="2901252"/>
              <a:ext cx="4831164" cy="0"/>
            </a:xfrm>
            <a:prstGeom prst="line">
              <a:avLst/>
            </a:prstGeom>
            <a:ln/>
          </p:spPr>
          <p:style>
            <a:lnRef idx="3">
              <a:schemeClr val="dk1"/>
            </a:lnRef>
            <a:fillRef idx="0">
              <a:schemeClr val="dk1"/>
            </a:fillRef>
            <a:effectRef idx="2">
              <a:schemeClr val="dk1"/>
            </a:effectRef>
            <a:fontRef idx="minor">
              <a:schemeClr val="tx1"/>
            </a:fontRef>
          </p:style>
        </p:cxnSp>
        <p:cxnSp>
          <p:nvCxnSpPr>
            <p:cNvPr id="11" name="直接连接符 10">
              <a:extLst>
                <a:ext uri="{FF2B5EF4-FFF2-40B4-BE49-F238E27FC236}">
                  <a16:creationId xmlns:a16="http://schemas.microsoft.com/office/drawing/2014/main" id="{BFD2A52E-0E70-DDDA-B7C7-591B3582C8CB}"/>
                </a:ext>
              </a:extLst>
            </p:cNvPr>
            <p:cNvCxnSpPr>
              <a:cxnSpLocks/>
            </p:cNvCxnSpPr>
            <p:nvPr/>
          </p:nvCxnSpPr>
          <p:spPr>
            <a:xfrm>
              <a:off x="8045903" y="1268604"/>
              <a:ext cx="12249" cy="3031254"/>
            </a:xfrm>
            <a:prstGeom prst="line">
              <a:avLst/>
            </a:prstGeom>
            <a:ln/>
          </p:spPr>
          <p:style>
            <a:lnRef idx="3">
              <a:schemeClr val="dk1"/>
            </a:lnRef>
            <a:fillRef idx="0">
              <a:schemeClr val="dk1"/>
            </a:fillRef>
            <a:effectRef idx="2">
              <a:schemeClr val="dk1"/>
            </a:effectRef>
            <a:fontRef idx="minor">
              <a:schemeClr val="tx1"/>
            </a:fontRef>
          </p:style>
        </p:cxnSp>
        <p:cxnSp>
          <p:nvCxnSpPr>
            <p:cNvPr id="12" name="直接连接符 11">
              <a:extLst>
                <a:ext uri="{FF2B5EF4-FFF2-40B4-BE49-F238E27FC236}">
                  <a16:creationId xmlns:a16="http://schemas.microsoft.com/office/drawing/2014/main" id="{F2747D85-1F65-56FB-EE68-D7CEB4305D3A}"/>
                </a:ext>
              </a:extLst>
            </p:cNvPr>
            <p:cNvCxnSpPr>
              <a:cxnSpLocks/>
            </p:cNvCxnSpPr>
            <p:nvPr/>
          </p:nvCxnSpPr>
          <p:spPr>
            <a:xfrm flipH="1">
              <a:off x="1469572" y="4299858"/>
              <a:ext cx="6588580" cy="0"/>
            </a:xfrm>
            <a:prstGeom prst="line">
              <a:avLst/>
            </a:prstGeom>
            <a:ln/>
          </p:spPr>
          <p:style>
            <a:lnRef idx="3">
              <a:schemeClr val="dk1"/>
            </a:lnRef>
            <a:fillRef idx="0">
              <a:schemeClr val="dk1"/>
            </a:fillRef>
            <a:effectRef idx="2">
              <a:schemeClr val="dk1"/>
            </a:effectRef>
            <a:fontRef idx="minor">
              <a:schemeClr val="tx1"/>
            </a:fontRef>
          </p:style>
        </p:cxnSp>
        <p:cxnSp>
          <p:nvCxnSpPr>
            <p:cNvPr id="13" name="直接连接符 12">
              <a:extLst>
                <a:ext uri="{FF2B5EF4-FFF2-40B4-BE49-F238E27FC236}">
                  <a16:creationId xmlns:a16="http://schemas.microsoft.com/office/drawing/2014/main" id="{62DDF160-3628-C2B7-AD8C-7D6DA8E97597}"/>
                </a:ext>
              </a:extLst>
            </p:cNvPr>
            <p:cNvCxnSpPr>
              <a:cxnSpLocks/>
            </p:cNvCxnSpPr>
            <p:nvPr/>
          </p:nvCxnSpPr>
          <p:spPr>
            <a:xfrm>
              <a:off x="9025617" y="1268604"/>
              <a:ext cx="8164" cy="4270551"/>
            </a:xfrm>
            <a:prstGeom prst="line">
              <a:avLst/>
            </a:prstGeom>
            <a:ln/>
          </p:spPr>
          <p:style>
            <a:lnRef idx="3">
              <a:schemeClr val="dk1"/>
            </a:lnRef>
            <a:fillRef idx="0">
              <a:schemeClr val="dk1"/>
            </a:fillRef>
            <a:effectRef idx="2">
              <a:schemeClr val="dk1"/>
            </a:effectRef>
            <a:fontRef idx="minor">
              <a:schemeClr val="tx1"/>
            </a:fontRef>
          </p:style>
        </p:cxnSp>
        <p:cxnSp>
          <p:nvCxnSpPr>
            <p:cNvPr id="14" name="直接连接符 13">
              <a:extLst>
                <a:ext uri="{FF2B5EF4-FFF2-40B4-BE49-F238E27FC236}">
                  <a16:creationId xmlns:a16="http://schemas.microsoft.com/office/drawing/2014/main" id="{558814A2-52BC-E7B4-5D63-FA29ADBB60D4}"/>
                </a:ext>
              </a:extLst>
            </p:cNvPr>
            <p:cNvCxnSpPr>
              <a:cxnSpLocks/>
            </p:cNvCxnSpPr>
            <p:nvPr/>
          </p:nvCxnSpPr>
          <p:spPr>
            <a:xfrm flipH="1">
              <a:off x="1469572" y="5539155"/>
              <a:ext cx="7564209" cy="0"/>
            </a:xfrm>
            <a:prstGeom prst="line">
              <a:avLst/>
            </a:prstGeom>
            <a:ln/>
          </p:spPr>
          <p:style>
            <a:lnRef idx="3">
              <a:schemeClr val="dk1"/>
            </a:lnRef>
            <a:fillRef idx="0">
              <a:schemeClr val="dk1"/>
            </a:fillRef>
            <a:effectRef idx="2">
              <a:schemeClr val="dk1"/>
            </a:effectRef>
            <a:fontRef idx="minor">
              <a:schemeClr val="tx1"/>
            </a:fontRef>
          </p:style>
        </p:cxnSp>
        <p:sp>
          <p:nvSpPr>
            <p:cNvPr id="21" name="文本框 20">
              <a:extLst>
                <a:ext uri="{FF2B5EF4-FFF2-40B4-BE49-F238E27FC236}">
                  <a16:creationId xmlns:a16="http://schemas.microsoft.com/office/drawing/2014/main" id="{2B4D440C-67C3-DA96-CD72-D8F651EDB420}"/>
                </a:ext>
              </a:extLst>
            </p:cNvPr>
            <p:cNvSpPr txBox="1"/>
            <p:nvPr/>
          </p:nvSpPr>
          <p:spPr>
            <a:xfrm>
              <a:off x="1813153" y="2461455"/>
              <a:ext cx="1731142" cy="369332"/>
            </a:xfrm>
            <a:prstGeom prst="rect">
              <a:avLst/>
            </a:prstGeom>
            <a:noFill/>
          </p:spPr>
          <p:txBody>
            <a:bodyPr wrap="square">
              <a:spAutoFit/>
            </a:bodyPr>
            <a:lstStyle/>
            <a:p>
              <a:r>
                <a:rPr lang="en-US" altLang="zh-CN" b="1" dirty="0"/>
                <a:t>type</a:t>
              </a:r>
              <a:endParaRPr lang="zh-CN" altLang="en-US" b="1" dirty="0"/>
            </a:p>
          </p:txBody>
        </p:sp>
        <p:sp>
          <p:nvSpPr>
            <p:cNvPr id="22" name="文本框 21">
              <a:extLst>
                <a:ext uri="{FF2B5EF4-FFF2-40B4-BE49-F238E27FC236}">
                  <a16:creationId xmlns:a16="http://schemas.microsoft.com/office/drawing/2014/main" id="{63CD2113-F75B-3EB1-FA74-CA17948C6BD7}"/>
                </a:ext>
              </a:extLst>
            </p:cNvPr>
            <p:cNvSpPr txBox="1"/>
            <p:nvPr/>
          </p:nvSpPr>
          <p:spPr>
            <a:xfrm>
              <a:off x="1753177" y="2981299"/>
              <a:ext cx="3817326" cy="369332"/>
            </a:xfrm>
            <a:prstGeom prst="rect">
              <a:avLst/>
            </a:prstGeom>
            <a:noFill/>
          </p:spPr>
          <p:txBody>
            <a:bodyPr wrap="square" rtlCol="0">
              <a:spAutoFit/>
            </a:bodyPr>
            <a:lstStyle/>
            <a:p>
              <a:r>
                <a:rPr lang="en-US" altLang="zh-CN" dirty="0">
                  <a:solidFill>
                    <a:srgbClr val="121212"/>
                  </a:solidFill>
                  <a:latin typeface="-apple-system"/>
                </a:rPr>
                <a:t>float : float , 32 : 32bit</a:t>
              </a:r>
              <a:endParaRPr lang="zh-CN" altLang="en-US" dirty="0">
                <a:solidFill>
                  <a:srgbClr val="121212"/>
                </a:solidFill>
                <a:latin typeface="-apple-system"/>
              </a:endParaRPr>
            </a:p>
          </p:txBody>
        </p:sp>
        <p:sp>
          <p:nvSpPr>
            <p:cNvPr id="23" name="文本框 22">
              <a:extLst>
                <a:ext uri="{FF2B5EF4-FFF2-40B4-BE49-F238E27FC236}">
                  <a16:creationId xmlns:a16="http://schemas.microsoft.com/office/drawing/2014/main" id="{B993A1E8-7194-BBB0-B452-9FCAE621189C}"/>
                </a:ext>
              </a:extLst>
            </p:cNvPr>
            <p:cNvSpPr txBox="1"/>
            <p:nvPr/>
          </p:nvSpPr>
          <p:spPr>
            <a:xfrm>
              <a:off x="1789338" y="3940942"/>
              <a:ext cx="2782135" cy="369332"/>
            </a:xfrm>
            <a:prstGeom prst="rect">
              <a:avLst/>
            </a:prstGeom>
            <a:noFill/>
          </p:spPr>
          <p:txBody>
            <a:bodyPr wrap="square">
              <a:spAutoFit/>
            </a:bodyPr>
            <a:lstStyle/>
            <a:p>
              <a:r>
                <a:rPr lang="en-US" altLang="zh-CN" b="1" dirty="0"/>
                <a:t>Number of lanes</a:t>
              </a:r>
              <a:endParaRPr lang="zh-CN" altLang="en-US" b="1" dirty="0"/>
            </a:p>
          </p:txBody>
        </p:sp>
        <p:sp>
          <p:nvSpPr>
            <p:cNvPr id="24" name="文本框 23">
              <a:extLst>
                <a:ext uri="{FF2B5EF4-FFF2-40B4-BE49-F238E27FC236}">
                  <a16:creationId xmlns:a16="http://schemas.microsoft.com/office/drawing/2014/main" id="{C6B00CEA-58AE-6B4B-C3E0-007296BAD890}"/>
                </a:ext>
              </a:extLst>
            </p:cNvPr>
            <p:cNvSpPr txBox="1"/>
            <p:nvPr/>
          </p:nvSpPr>
          <p:spPr>
            <a:xfrm>
              <a:off x="1796143" y="4323938"/>
              <a:ext cx="2366277" cy="369332"/>
            </a:xfrm>
            <a:prstGeom prst="rect">
              <a:avLst/>
            </a:prstGeom>
            <a:noFill/>
          </p:spPr>
          <p:txBody>
            <a:bodyPr wrap="square" rtlCol="0">
              <a:spAutoFit/>
            </a:bodyPr>
            <a:lstStyle/>
            <a:p>
              <a:r>
                <a:rPr lang="en-US" altLang="zh-CN" dirty="0">
                  <a:solidFill>
                    <a:srgbClr val="121212"/>
                  </a:solidFill>
                  <a:latin typeface="-apple-system"/>
                </a:rPr>
                <a:t>4:</a:t>
              </a:r>
              <a:r>
                <a:rPr lang="zh-CN" altLang="en-US" dirty="0">
                  <a:solidFill>
                    <a:srgbClr val="121212"/>
                  </a:solidFill>
                  <a:latin typeface="-apple-system"/>
                </a:rPr>
                <a:t>  </a:t>
              </a:r>
              <a:r>
                <a:rPr lang="en-US" altLang="zh-CN" dirty="0">
                  <a:solidFill>
                    <a:srgbClr val="121212"/>
                  </a:solidFill>
                  <a:latin typeface="-apple-system"/>
                </a:rPr>
                <a:t>4 lane</a:t>
              </a:r>
              <a:endParaRPr lang="zh-CN" altLang="en-US" dirty="0">
                <a:solidFill>
                  <a:srgbClr val="121212"/>
                </a:solidFill>
                <a:latin typeface="-apple-system"/>
              </a:endParaRPr>
            </a:p>
          </p:txBody>
        </p:sp>
        <p:sp>
          <p:nvSpPr>
            <p:cNvPr id="25" name="文本框 24">
              <a:extLst>
                <a:ext uri="{FF2B5EF4-FFF2-40B4-BE49-F238E27FC236}">
                  <a16:creationId xmlns:a16="http://schemas.microsoft.com/office/drawing/2014/main" id="{BCE4F607-8C09-8D2B-FE65-F74D40A88C44}"/>
                </a:ext>
              </a:extLst>
            </p:cNvPr>
            <p:cNvSpPr txBox="1"/>
            <p:nvPr/>
          </p:nvSpPr>
          <p:spPr>
            <a:xfrm>
              <a:off x="1796143" y="5169823"/>
              <a:ext cx="6096000" cy="369332"/>
            </a:xfrm>
            <a:prstGeom prst="rect">
              <a:avLst/>
            </a:prstGeom>
            <a:noFill/>
          </p:spPr>
          <p:txBody>
            <a:bodyPr wrap="square">
              <a:spAutoFit/>
            </a:bodyPr>
            <a:lstStyle/>
            <a:p>
              <a:r>
                <a:rPr lang="en-US" altLang="zh-CN" b="1" dirty="0"/>
                <a:t>Length of array</a:t>
              </a:r>
              <a:endParaRPr lang="zh-CN" altLang="en-US" b="1" dirty="0"/>
            </a:p>
          </p:txBody>
        </p:sp>
        <p:sp>
          <p:nvSpPr>
            <p:cNvPr id="26" name="文本框 25">
              <a:extLst>
                <a:ext uri="{FF2B5EF4-FFF2-40B4-BE49-F238E27FC236}">
                  <a16:creationId xmlns:a16="http://schemas.microsoft.com/office/drawing/2014/main" id="{7D9A93D1-9AF9-2E72-2680-596B9863408B}"/>
                </a:ext>
              </a:extLst>
            </p:cNvPr>
            <p:cNvSpPr txBox="1"/>
            <p:nvPr/>
          </p:nvSpPr>
          <p:spPr>
            <a:xfrm>
              <a:off x="1820634" y="5630045"/>
              <a:ext cx="2366277" cy="369332"/>
            </a:xfrm>
            <a:prstGeom prst="rect">
              <a:avLst/>
            </a:prstGeom>
            <a:noFill/>
          </p:spPr>
          <p:txBody>
            <a:bodyPr wrap="square" rtlCol="0">
              <a:spAutoFit/>
            </a:bodyPr>
            <a:lstStyle/>
            <a:p>
              <a:r>
                <a:rPr lang="en-US" altLang="zh-CN" dirty="0">
                  <a:solidFill>
                    <a:srgbClr val="121212"/>
                  </a:solidFill>
                  <a:latin typeface="-apple-system"/>
                </a:rPr>
                <a:t>3: array length 3</a:t>
              </a:r>
            </a:p>
          </p:txBody>
        </p:sp>
      </p:grpSp>
      <p:cxnSp>
        <p:nvCxnSpPr>
          <p:cNvPr id="40" name="直接箭头连接符 39">
            <a:extLst>
              <a:ext uri="{FF2B5EF4-FFF2-40B4-BE49-F238E27FC236}">
                <a16:creationId xmlns:a16="http://schemas.microsoft.com/office/drawing/2014/main" id="{BBD88A22-39F9-99F1-EFC9-7EFE34050586}"/>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588356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C106B273-DA86-3931-8DCF-85868B6B8B44}"/>
              </a:ext>
            </a:extLst>
          </p:cNvPr>
          <p:cNvSpPr txBox="1"/>
          <p:nvPr/>
        </p:nvSpPr>
        <p:spPr>
          <a:xfrm>
            <a:off x="1291822" y="2161122"/>
            <a:ext cx="6095046" cy="2221314"/>
          </a:xfrm>
          <a:prstGeom prst="rect">
            <a:avLst/>
          </a:prstGeom>
          <a:noFill/>
        </p:spPr>
        <p:txBody>
          <a:bodyPr wrap="square">
            <a:spAutoFit/>
          </a:bodyPr>
          <a:lstStyle/>
          <a:p>
            <a:pPr>
              <a:lnSpc>
                <a:spcPct val="150000"/>
              </a:lnSpc>
            </a:pPr>
            <a:r>
              <a:rPr lang="en-US" altLang="zh-CN" sz="3200" dirty="0">
                <a:solidFill>
                  <a:schemeClr val="bg1"/>
                </a:solidFill>
              </a:rPr>
              <a:t>1. What is NEON</a:t>
            </a:r>
          </a:p>
          <a:p>
            <a:pPr>
              <a:lnSpc>
                <a:spcPct val="150000"/>
              </a:lnSpc>
            </a:pPr>
            <a:r>
              <a:rPr lang="en-US" altLang="zh-CN" sz="3200" dirty="0">
                <a:solidFill>
                  <a:schemeClr val="bg1"/>
                </a:solidFill>
              </a:rPr>
              <a:t>2. How to use NEON</a:t>
            </a:r>
          </a:p>
          <a:p>
            <a:pPr>
              <a:lnSpc>
                <a:spcPct val="150000"/>
              </a:lnSpc>
            </a:pPr>
            <a:r>
              <a:rPr lang="en-US" altLang="zh-CN" sz="3200" dirty="0">
                <a:solidFill>
                  <a:schemeClr val="bg1"/>
                </a:solidFill>
              </a:rPr>
              <a:t>3. Use NEON better</a:t>
            </a:r>
            <a:endParaRPr lang="zh-CN" altLang="en-US" sz="3200" dirty="0">
              <a:solidFill>
                <a:schemeClr val="bg1"/>
              </a:solidFill>
            </a:endParaRPr>
          </a:p>
        </p:txBody>
      </p:sp>
      <p:sp>
        <p:nvSpPr>
          <p:cNvPr id="3" name="标题 2">
            <a:extLst>
              <a:ext uri="{FF2B5EF4-FFF2-40B4-BE49-F238E27FC236}">
                <a16:creationId xmlns:a16="http://schemas.microsoft.com/office/drawing/2014/main" id="{D7A68C95-8103-4B52-A8BF-42D4D13AD728}"/>
              </a:ext>
            </a:extLst>
          </p:cNvPr>
          <p:cNvSpPr>
            <a:spLocks noGrp="1"/>
          </p:cNvSpPr>
          <p:nvPr>
            <p:ph type="title"/>
          </p:nvPr>
        </p:nvSpPr>
        <p:spPr>
          <a:xfrm>
            <a:off x="667619" y="741018"/>
            <a:ext cx="5428381" cy="741614"/>
          </a:xfrm>
        </p:spPr>
        <p:txBody>
          <a:bodyPr>
            <a:noAutofit/>
          </a:bodyPr>
          <a:lstStyle/>
          <a:p>
            <a:r>
              <a:rPr lang="en-US" altLang="zh-CN" sz="3600" dirty="0"/>
              <a:t>Overview</a:t>
            </a:r>
            <a:endParaRPr lang="zh-CN" altLang="en-US" sz="3600" dirty="0"/>
          </a:p>
        </p:txBody>
      </p:sp>
    </p:spTree>
    <p:extLst>
      <p:ext uri="{BB962C8B-B14F-4D97-AF65-F5344CB8AC3E}">
        <p14:creationId xmlns:p14="http://schemas.microsoft.com/office/powerpoint/2010/main" val="28497957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箭头连接符 3">
            <a:extLst>
              <a:ext uri="{FF2B5EF4-FFF2-40B4-BE49-F238E27FC236}">
                <a16:creationId xmlns:a16="http://schemas.microsoft.com/office/drawing/2014/main" id="{81C126DE-E0C3-2F86-9365-0FD09D46A7E3}"/>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 name="图片 5">
            <a:extLst>
              <a:ext uri="{FF2B5EF4-FFF2-40B4-BE49-F238E27FC236}">
                <a16:creationId xmlns:a16="http://schemas.microsoft.com/office/drawing/2014/main" id="{B6B4B4EC-EB17-AC52-CC5D-D5B23536B2F1}"/>
              </a:ext>
            </a:extLst>
          </p:cNvPr>
          <p:cNvPicPr>
            <a:picLocks noChangeAspect="1"/>
          </p:cNvPicPr>
          <p:nvPr/>
        </p:nvPicPr>
        <p:blipFill>
          <a:blip r:embed="rId3"/>
          <a:stretch>
            <a:fillRect/>
          </a:stretch>
        </p:blipFill>
        <p:spPr>
          <a:xfrm>
            <a:off x="3511086" y="1649998"/>
            <a:ext cx="5169825" cy="4306352"/>
          </a:xfrm>
          <a:prstGeom prst="rect">
            <a:avLst/>
          </a:prstGeom>
        </p:spPr>
      </p:pic>
      <p:sp>
        <p:nvSpPr>
          <p:cNvPr id="10" name="文本框 9">
            <a:extLst>
              <a:ext uri="{FF2B5EF4-FFF2-40B4-BE49-F238E27FC236}">
                <a16:creationId xmlns:a16="http://schemas.microsoft.com/office/drawing/2014/main" id="{3787973E-8D7F-C523-FAC3-3829CF84AEB0}"/>
              </a:ext>
            </a:extLst>
          </p:cNvPr>
          <p:cNvSpPr txBox="1"/>
          <p:nvPr/>
        </p:nvSpPr>
        <p:spPr>
          <a:xfrm>
            <a:off x="409005" y="255319"/>
            <a:ext cx="8271906" cy="646331"/>
          </a:xfrm>
          <a:prstGeom prst="rect">
            <a:avLst/>
          </a:prstGeom>
          <a:noFill/>
        </p:spPr>
        <p:txBody>
          <a:bodyPr wrap="square">
            <a:spAutoFit/>
          </a:bodyPr>
          <a:lstStyle/>
          <a:p>
            <a:pPr marL="0" marR="0" lvl="0" indent="0" defTabSz="914332" fontAlgn="base">
              <a:lnSpc>
                <a:spcPct val="90000"/>
              </a:lnSpc>
              <a:spcBef>
                <a:spcPct val="0"/>
              </a:spcBef>
              <a:spcAft>
                <a:spcPct val="0"/>
              </a:spcAft>
              <a:buClrTx/>
              <a:buSzTx/>
              <a:tabLst/>
            </a:pPr>
            <a:r>
              <a:rPr lang="zh-CN" altLang="zh-CN" sz="4000" b="1" dirty="0">
                <a:latin typeface="+mj-lt"/>
                <a:ea typeface="+mj-ea"/>
                <a:cs typeface="+mj-cs"/>
              </a:rPr>
              <a:t>Intrinsics compiled assembly </a:t>
            </a:r>
          </a:p>
        </p:txBody>
      </p:sp>
    </p:spTree>
    <p:extLst>
      <p:ext uri="{BB962C8B-B14F-4D97-AF65-F5344CB8AC3E}">
        <p14:creationId xmlns:p14="http://schemas.microsoft.com/office/powerpoint/2010/main" val="20285497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86C3982-F487-CD9D-8BF9-945F2691EEE9}"/>
              </a:ext>
            </a:extLst>
          </p:cNvPr>
          <p:cNvSpPr txBox="1"/>
          <p:nvPr/>
        </p:nvSpPr>
        <p:spPr>
          <a:xfrm>
            <a:off x="3679451" y="6360661"/>
            <a:ext cx="8148320" cy="276999"/>
          </a:xfrm>
          <a:prstGeom prst="rect">
            <a:avLst/>
          </a:prstGeom>
          <a:noFill/>
        </p:spPr>
        <p:txBody>
          <a:bodyPr wrap="square" rtlCol="0">
            <a:spAutoFit/>
          </a:bodyPr>
          <a:lstStyle/>
          <a:p>
            <a:r>
              <a:rPr lang="en-US" altLang="zh-CN" sz="1200" dirty="0">
                <a:solidFill>
                  <a:schemeClr val="accent3">
                    <a:lumMod val="75000"/>
                  </a:schemeClr>
                </a:solidFill>
              </a:rPr>
              <a:t>http://192.168.3.224:8081/toolchain/novacl/issues/3#note_5664</a:t>
            </a:r>
            <a:endParaRPr lang="zh-CN" altLang="en-US" sz="1200" dirty="0">
              <a:solidFill>
                <a:schemeClr val="accent3">
                  <a:lumMod val="75000"/>
                </a:schemeClr>
              </a:solidFill>
            </a:endParaRPr>
          </a:p>
        </p:txBody>
      </p:sp>
      <p:cxnSp>
        <p:nvCxnSpPr>
          <p:cNvPr id="5" name="直接箭头连接符 4">
            <a:extLst>
              <a:ext uri="{FF2B5EF4-FFF2-40B4-BE49-F238E27FC236}">
                <a16:creationId xmlns:a16="http://schemas.microsoft.com/office/drawing/2014/main" id="{EFFA1B8F-995F-28F1-8D90-32ED1AAB8667}"/>
              </a:ext>
            </a:extLst>
          </p:cNvPr>
          <p:cNvCxnSpPr/>
          <p:nvPr/>
        </p:nvCxnSpPr>
        <p:spPr>
          <a:xfrm>
            <a:off x="546417" y="1006249"/>
            <a:ext cx="11099165" cy="0"/>
          </a:xfrm>
          <a:prstGeom prst="straightConnector1">
            <a:avLst/>
          </a:prstGeom>
          <a:noFill/>
          <a:ln w="57150">
            <a:solidFill>
              <a:srgbClr val="CC0000"/>
            </a:solidFill>
            <a:prstDash val="solid"/>
          </a:ln>
        </p:spPr>
      </p:cxnSp>
      <p:pic>
        <p:nvPicPr>
          <p:cNvPr id="7" name="图片 6">
            <a:extLst>
              <a:ext uri="{FF2B5EF4-FFF2-40B4-BE49-F238E27FC236}">
                <a16:creationId xmlns:a16="http://schemas.microsoft.com/office/drawing/2014/main" id="{AA447914-D522-0F99-2EC8-D39E016D95AB}"/>
              </a:ext>
            </a:extLst>
          </p:cNvPr>
          <p:cNvPicPr>
            <a:picLocks noChangeAspect="1"/>
          </p:cNvPicPr>
          <p:nvPr/>
        </p:nvPicPr>
        <p:blipFill>
          <a:blip r:embed="rId3"/>
          <a:stretch>
            <a:fillRect/>
          </a:stretch>
        </p:blipFill>
        <p:spPr>
          <a:xfrm>
            <a:off x="3111090" y="1218744"/>
            <a:ext cx="5969818" cy="4929423"/>
          </a:xfrm>
          <a:prstGeom prst="rect">
            <a:avLst/>
          </a:prstGeom>
        </p:spPr>
      </p:pic>
      <p:sp>
        <p:nvSpPr>
          <p:cNvPr id="9" name="文本框 8">
            <a:extLst>
              <a:ext uri="{FF2B5EF4-FFF2-40B4-BE49-F238E27FC236}">
                <a16:creationId xmlns:a16="http://schemas.microsoft.com/office/drawing/2014/main" id="{D7DD3A15-F0BC-70F7-0E50-F7E0AA6ED64A}"/>
              </a:ext>
            </a:extLst>
          </p:cNvPr>
          <p:cNvSpPr txBox="1"/>
          <p:nvPr/>
        </p:nvSpPr>
        <p:spPr>
          <a:xfrm>
            <a:off x="409005" y="255319"/>
            <a:ext cx="8271906" cy="646331"/>
          </a:xfrm>
          <a:prstGeom prst="rect">
            <a:avLst/>
          </a:prstGeom>
          <a:noFill/>
        </p:spPr>
        <p:txBody>
          <a:bodyPr wrap="square">
            <a:spAutoFit/>
          </a:bodyPr>
          <a:lstStyle/>
          <a:p>
            <a:pPr marL="0" marR="0" lvl="0" indent="0" defTabSz="914332" fontAlgn="base">
              <a:lnSpc>
                <a:spcPct val="90000"/>
              </a:lnSpc>
              <a:spcBef>
                <a:spcPct val="0"/>
              </a:spcBef>
              <a:spcAft>
                <a:spcPct val="0"/>
              </a:spcAft>
              <a:buClrTx/>
              <a:buSzTx/>
              <a:tabLst/>
            </a:pPr>
            <a:r>
              <a:rPr lang="zh-CN" altLang="zh-CN" sz="4000" b="1" dirty="0">
                <a:latin typeface="+mj-lt"/>
                <a:ea typeface="+mj-ea"/>
                <a:cs typeface="+mj-cs"/>
              </a:rPr>
              <a:t>Intrinsics compiled assembly </a:t>
            </a:r>
          </a:p>
        </p:txBody>
      </p:sp>
    </p:spTree>
    <p:extLst>
      <p:ext uri="{BB962C8B-B14F-4D97-AF65-F5344CB8AC3E}">
        <p14:creationId xmlns:p14="http://schemas.microsoft.com/office/powerpoint/2010/main" val="1739532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675AE51-33E0-C9BA-DBFF-B502C7890328}"/>
              </a:ext>
            </a:extLst>
          </p:cNvPr>
          <p:cNvSpPr txBox="1"/>
          <p:nvPr/>
        </p:nvSpPr>
        <p:spPr>
          <a:xfrm>
            <a:off x="546417" y="182235"/>
            <a:ext cx="6096896" cy="707886"/>
          </a:xfrm>
          <a:prstGeom prst="rect">
            <a:avLst/>
          </a:prstGeom>
          <a:noFill/>
        </p:spPr>
        <p:txBody>
          <a:bodyPr wrap="square">
            <a:spAutoFit/>
          </a:bodyPr>
          <a:lstStyle/>
          <a:p>
            <a:r>
              <a:rPr lang="en-US" altLang="zh-CN" sz="4000" b="1" dirty="0">
                <a:latin typeface="+mj-lt"/>
                <a:ea typeface="+mj-ea"/>
                <a:cs typeface="+mj-cs"/>
              </a:rPr>
              <a:t>Use neon</a:t>
            </a:r>
            <a:r>
              <a:rPr lang="zh-CN" altLang="en-US" sz="4000" b="1" dirty="0">
                <a:latin typeface="+mj-lt"/>
                <a:ea typeface="+mj-ea"/>
                <a:cs typeface="+mj-cs"/>
              </a:rPr>
              <a:t> </a:t>
            </a:r>
            <a:r>
              <a:rPr lang="en-US" altLang="zh-CN" sz="4000" b="1" dirty="0">
                <a:latin typeface="+mj-lt"/>
                <a:ea typeface="+mj-ea"/>
                <a:cs typeface="+mj-cs"/>
              </a:rPr>
              <a:t>better </a:t>
            </a:r>
            <a:endParaRPr lang="zh-CN" altLang="en-US" sz="4000" b="1" dirty="0">
              <a:latin typeface="+mj-lt"/>
              <a:ea typeface="+mj-ea"/>
              <a:cs typeface="+mj-cs"/>
            </a:endParaRPr>
          </a:p>
        </p:txBody>
      </p:sp>
      <p:sp>
        <p:nvSpPr>
          <p:cNvPr id="6" name="文本框 5">
            <a:extLst>
              <a:ext uri="{FF2B5EF4-FFF2-40B4-BE49-F238E27FC236}">
                <a16:creationId xmlns:a16="http://schemas.microsoft.com/office/drawing/2014/main" id="{8951487D-3521-1460-E4A9-D9A2624257AE}"/>
              </a:ext>
            </a:extLst>
          </p:cNvPr>
          <p:cNvSpPr txBox="1"/>
          <p:nvPr/>
        </p:nvSpPr>
        <p:spPr>
          <a:xfrm>
            <a:off x="1172583" y="2070848"/>
            <a:ext cx="10074537" cy="3454279"/>
          </a:xfrm>
          <a:prstGeom prst="rect">
            <a:avLst/>
          </a:prstGeom>
          <a:noFill/>
        </p:spPr>
        <p:txBody>
          <a:bodyPr wrap="square" rtlCol="0">
            <a:spAutoFit/>
          </a:bodyPr>
          <a:lstStyle/>
          <a:p>
            <a:pPr marL="342900" indent="-342900">
              <a:lnSpc>
                <a:spcPct val="150000"/>
              </a:lnSpc>
              <a:buAutoNum type="arabicPeriod"/>
            </a:pPr>
            <a:r>
              <a:rPr lang="en-US" altLang="zh-CN" sz="2800" b="1" dirty="0"/>
              <a:t>Optimization of instructions</a:t>
            </a:r>
          </a:p>
          <a:p>
            <a:pPr>
              <a:lnSpc>
                <a:spcPct val="150000"/>
              </a:lnSpc>
            </a:pPr>
            <a:r>
              <a:rPr lang="en-US" altLang="zh-CN" sz="2000" dirty="0"/>
              <a:t>    - Reduce the number of instructions</a:t>
            </a:r>
          </a:p>
          <a:p>
            <a:pPr>
              <a:lnSpc>
                <a:spcPct val="150000"/>
              </a:lnSpc>
            </a:pPr>
            <a:r>
              <a:rPr lang="en-US" altLang="zh-CN" sz="2000" dirty="0"/>
              <a:t>    - Optimization of the architecture </a:t>
            </a:r>
          </a:p>
          <a:p>
            <a:endParaRPr lang="en-US" altLang="zh-CN" dirty="0"/>
          </a:p>
          <a:p>
            <a:pPr>
              <a:lnSpc>
                <a:spcPct val="150000"/>
              </a:lnSpc>
            </a:pPr>
            <a:r>
              <a:rPr lang="en-US" altLang="zh-CN" sz="2800" b="1" dirty="0"/>
              <a:t>2. cache hit rate</a:t>
            </a:r>
          </a:p>
          <a:p>
            <a:pPr>
              <a:lnSpc>
                <a:spcPct val="150000"/>
              </a:lnSpc>
            </a:pPr>
            <a:r>
              <a:rPr lang="en-US" altLang="zh-CN" sz="2000" dirty="0"/>
              <a:t>       - Prefetch</a:t>
            </a:r>
          </a:p>
          <a:p>
            <a:pPr>
              <a:lnSpc>
                <a:spcPct val="150000"/>
              </a:lnSpc>
            </a:pPr>
            <a:r>
              <a:rPr lang="en-US" altLang="zh-CN" sz="2000" dirty="0"/>
              <a:t>       - block</a:t>
            </a:r>
          </a:p>
        </p:txBody>
      </p:sp>
      <p:cxnSp>
        <p:nvCxnSpPr>
          <p:cNvPr id="4" name="直接箭头连接符 3">
            <a:extLst>
              <a:ext uri="{FF2B5EF4-FFF2-40B4-BE49-F238E27FC236}">
                <a16:creationId xmlns:a16="http://schemas.microsoft.com/office/drawing/2014/main" id="{C978959F-F157-4A77-0349-DA81CD069D39}"/>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37260944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2530" name="Picture 2" descr="图示&#10;&#10;中度可信度描述已自动生成">
            <a:extLst>
              <a:ext uri="{FF2B5EF4-FFF2-40B4-BE49-F238E27FC236}">
                <a16:creationId xmlns:a16="http://schemas.microsoft.com/office/drawing/2014/main" id="{E159A6D5-41AD-0401-EDC7-822664141CF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396" b="-1"/>
          <a:stretch/>
        </p:blipFill>
        <p:spPr bwMode="auto">
          <a:xfrm>
            <a:off x="712939" y="1275538"/>
            <a:ext cx="9463414" cy="4987475"/>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FC62B8DA-3565-55FB-07D8-F30F18B2C49B}"/>
              </a:ext>
            </a:extLst>
          </p:cNvPr>
          <p:cNvSpPr>
            <a:spLocks noGrp="1"/>
          </p:cNvSpPr>
          <p:nvPr>
            <p:ph type="title"/>
          </p:nvPr>
        </p:nvSpPr>
        <p:spPr>
          <a:xfrm>
            <a:off x="546417" y="162839"/>
            <a:ext cx="6887780" cy="746888"/>
          </a:xfrm>
        </p:spPr>
        <p:txBody>
          <a:bodyPr>
            <a:noAutofit/>
          </a:bodyPr>
          <a:lstStyle/>
          <a:p>
            <a:r>
              <a:rPr lang="en-US" altLang="zh-CN" sz="4000" b="1" dirty="0">
                <a:solidFill>
                  <a:schemeClr val="tx1"/>
                </a:solidFill>
              </a:rPr>
              <a:t>Instruction layout guide</a:t>
            </a:r>
            <a:endParaRPr lang="zh-CN" altLang="en-US" sz="4000" b="1" dirty="0">
              <a:solidFill>
                <a:schemeClr val="tx1"/>
              </a:solidFill>
            </a:endParaRPr>
          </a:p>
        </p:txBody>
      </p:sp>
      <p:cxnSp>
        <p:nvCxnSpPr>
          <p:cNvPr id="4" name="直接箭头连接符 3">
            <a:extLst>
              <a:ext uri="{FF2B5EF4-FFF2-40B4-BE49-F238E27FC236}">
                <a16:creationId xmlns:a16="http://schemas.microsoft.com/office/drawing/2014/main" id="{27682DF2-00F7-2D7B-04DF-0201716B64D9}"/>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1111636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D78361C-171E-5108-DE57-354082281AD2}"/>
              </a:ext>
            </a:extLst>
          </p:cNvPr>
          <p:cNvPicPr>
            <a:picLocks noChangeAspect="1"/>
          </p:cNvPicPr>
          <p:nvPr/>
        </p:nvPicPr>
        <p:blipFill>
          <a:blip r:embed="rId3"/>
          <a:stretch>
            <a:fillRect/>
          </a:stretch>
        </p:blipFill>
        <p:spPr>
          <a:xfrm>
            <a:off x="771413" y="1635951"/>
            <a:ext cx="4900066" cy="3586097"/>
          </a:xfrm>
          <a:prstGeom prst="rect">
            <a:avLst/>
          </a:prstGeom>
        </p:spPr>
      </p:pic>
      <p:pic>
        <p:nvPicPr>
          <p:cNvPr id="5" name="图片 4">
            <a:extLst>
              <a:ext uri="{FF2B5EF4-FFF2-40B4-BE49-F238E27FC236}">
                <a16:creationId xmlns:a16="http://schemas.microsoft.com/office/drawing/2014/main" id="{57753A39-C96F-248B-B2D4-857F5C502771}"/>
              </a:ext>
            </a:extLst>
          </p:cNvPr>
          <p:cNvPicPr>
            <a:picLocks noChangeAspect="1"/>
          </p:cNvPicPr>
          <p:nvPr/>
        </p:nvPicPr>
        <p:blipFill>
          <a:blip r:embed="rId4"/>
          <a:stretch>
            <a:fillRect/>
          </a:stretch>
        </p:blipFill>
        <p:spPr>
          <a:xfrm>
            <a:off x="6520523" y="1635952"/>
            <a:ext cx="5097029" cy="3586096"/>
          </a:xfrm>
          <a:prstGeom prst="rect">
            <a:avLst/>
          </a:prstGeom>
        </p:spPr>
      </p:pic>
      <p:sp>
        <p:nvSpPr>
          <p:cNvPr id="7" name="文本框 6">
            <a:extLst>
              <a:ext uri="{FF2B5EF4-FFF2-40B4-BE49-F238E27FC236}">
                <a16:creationId xmlns:a16="http://schemas.microsoft.com/office/drawing/2014/main" id="{DDB85A29-9333-ED6D-75C0-F6BEEC0F4E7D}"/>
              </a:ext>
            </a:extLst>
          </p:cNvPr>
          <p:cNvSpPr txBox="1"/>
          <p:nvPr/>
        </p:nvSpPr>
        <p:spPr>
          <a:xfrm>
            <a:off x="546417" y="230610"/>
            <a:ext cx="6097136" cy="707886"/>
          </a:xfrm>
          <a:prstGeom prst="rect">
            <a:avLst/>
          </a:prstGeom>
          <a:noFill/>
        </p:spPr>
        <p:txBody>
          <a:bodyPr wrap="square">
            <a:spAutoFit/>
          </a:bodyPr>
          <a:lstStyle/>
          <a:p>
            <a:r>
              <a:rPr lang="en-US" altLang="zh-CN" sz="4000" b="1" dirty="0">
                <a:latin typeface="+mj-lt"/>
                <a:ea typeface="+mj-ea"/>
                <a:cs typeface="+mj-cs"/>
              </a:rPr>
              <a:t>A55 Dual issue</a:t>
            </a:r>
            <a:endParaRPr lang="zh-CN" altLang="en-US" sz="4000" b="1" dirty="0">
              <a:latin typeface="+mj-lt"/>
              <a:ea typeface="+mj-ea"/>
              <a:cs typeface="+mj-cs"/>
            </a:endParaRPr>
          </a:p>
        </p:txBody>
      </p:sp>
      <p:cxnSp>
        <p:nvCxnSpPr>
          <p:cNvPr id="9" name="直接箭头连接符 8">
            <a:extLst>
              <a:ext uri="{FF2B5EF4-FFF2-40B4-BE49-F238E27FC236}">
                <a16:creationId xmlns:a16="http://schemas.microsoft.com/office/drawing/2014/main" id="{2699150B-549C-6220-2381-07CB38ED3097}"/>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4852918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AC7492E-DA29-CDB7-2A87-18B2F753A19C}"/>
              </a:ext>
            </a:extLst>
          </p:cNvPr>
          <p:cNvPicPr>
            <a:picLocks noChangeAspect="1"/>
          </p:cNvPicPr>
          <p:nvPr/>
        </p:nvPicPr>
        <p:blipFill>
          <a:blip r:embed="rId3"/>
          <a:stretch>
            <a:fillRect/>
          </a:stretch>
        </p:blipFill>
        <p:spPr>
          <a:xfrm>
            <a:off x="6553200" y="1641672"/>
            <a:ext cx="4792898" cy="3398717"/>
          </a:xfrm>
          <a:prstGeom prst="rect">
            <a:avLst/>
          </a:prstGeom>
        </p:spPr>
      </p:pic>
      <p:pic>
        <p:nvPicPr>
          <p:cNvPr id="8" name="图片 7">
            <a:extLst>
              <a:ext uri="{FF2B5EF4-FFF2-40B4-BE49-F238E27FC236}">
                <a16:creationId xmlns:a16="http://schemas.microsoft.com/office/drawing/2014/main" id="{72690F8D-6DF5-BCE9-26F3-029C9668480E}"/>
              </a:ext>
            </a:extLst>
          </p:cNvPr>
          <p:cNvPicPr>
            <a:picLocks noChangeAspect="1"/>
          </p:cNvPicPr>
          <p:nvPr/>
        </p:nvPicPr>
        <p:blipFill>
          <a:blip r:embed="rId4"/>
          <a:stretch>
            <a:fillRect/>
          </a:stretch>
        </p:blipFill>
        <p:spPr>
          <a:xfrm>
            <a:off x="805881" y="1641672"/>
            <a:ext cx="4832920" cy="3398717"/>
          </a:xfrm>
          <a:prstGeom prst="rect">
            <a:avLst/>
          </a:prstGeom>
        </p:spPr>
      </p:pic>
      <p:sp>
        <p:nvSpPr>
          <p:cNvPr id="9" name="文本框 8">
            <a:extLst>
              <a:ext uri="{FF2B5EF4-FFF2-40B4-BE49-F238E27FC236}">
                <a16:creationId xmlns:a16="http://schemas.microsoft.com/office/drawing/2014/main" id="{4266AC0B-9EDC-ACA5-0738-E082FFE2DA4B}"/>
              </a:ext>
            </a:extLst>
          </p:cNvPr>
          <p:cNvSpPr txBox="1"/>
          <p:nvPr/>
        </p:nvSpPr>
        <p:spPr>
          <a:xfrm>
            <a:off x="3607398" y="5472854"/>
            <a:ext cx="9148370" cy="646331"/>
          </a:xfrm>
          <a:prstGeom prst="rect">
            <a:avLst/>
          </a:prstGeom>
          <a:noFill/>
        </p:spPr>
        <p:txBody>
          <a:bodyPr wrap="square" rtlCol="0">
            <a:spAutoFit/>
          </a:bodyPr>
          <a:lstStyle/>
          <a:p>
            <a:r>
              <a:rPr lang="en-US" altLang="zh-CN" dirty="0">
                <a:latin typeface="Consolas" panose="020B0609020204030204" pitchFamily="49" charset="0"/>
              </a:rPr>
              <a:t>ld1</a:t>
            </a:r>
            <a:r>
              <a:rPr lang="zh-CN" altLang="en-US" dirty="0">
                <a:latin typeface="Consolas" panose="020B0609020204030204" pitchFamily="49" charset="0"/>
              </a:rPr>
              <a:t>       </a:t>
            </a:r>
            <a:r>
              <a:rPr lang="en-US" altLang="zh-CN" dirty="0">
                <a:latin typeface="Consolas" panose="020B0609020204030204" pitchFamily="49" charset="0"/>
              </a:rPr>
              <a:t>  v1.8h, 				   x0</a:t>
            </a:r>
            <a:br>
              <a:rPr lang="en-US" altLang="zh-CN" b="0" dirty="0">
                <a:solidFill>
                  <a:srgbClr val="A31515"/>
                </a:solidFill>
                <a:effectLst/>
                <a:latin typeface="Consolas" panose="020B0609020204030204" pitchFamily="49" charset="0"/>
              </a:rPr>
            </a:br>
            <a:r>
              <a:rPr lang="en-US" altLang="zh-CN" b="0" dirty="0">
                <a:effectLst/>
                <a:latin typeface="Consolas" panose="020B0609020204030204" pitchFamily="49" charset="0"/>
              </a:rPr>
              <a:t>st3         {v16.8b,v17.8b,v18.8b}, x0</a:t>
            </a:r>
            <a:endParaRPr lang="zh-CN" altLang="en-US" dirty="0"/>
          </a:p>
        </p:txBody>
      </p:sp>
      <p:sp>
        <p:nvSpPr>
          <p:cNvPr id="3" name="文本框 2">
            <a:extLst>
              <a:ext uri="{FF2B5EF4-FFF2-40B4-BE49-F238E27FC236}">
                <a16:creationId xmlns:a16="http://schemas.microsoft.com/office/drawing/2014/main" id="{EAEB4D70-59D8-998B-CDEB-057175D4AF1E}"/>
              </a:ext>
            </a:extLst>
          </p:cNvPr>
          <p:cNvSpPr txBox="1"/>
          <p:nvPr/>
        </p:nvSpPr>
        <p:spPr>
          <a:xfrm>
            <a:off x="516909" y="226377"/>
            <a:ext cx="7869266" cy="707886"/>
          </a:xfrm>
          <a:prstGeom prst="rect">
            <a:avLst/>
          </a:prstGeom>
          <a:noFill/>
        </p:spPr>
        <p:txBody>
          <a:bodyPr wrap="square">
            <a:spAutoFit/>
          </a:bodyPr>
          <a:lstStyle/>
          <a:p>
            <a:r>
              <a:rPr lang="en-US" altLang="zh-CN" sz="4000" b="1" dirty="0">
                <a:latin typeface="+mj-lt"/>
                <a:ea typeface="+mj-ea"/>
                <a:cs typeface="+mj-cs"/>
              </a:rPr>
              <a:t>A55 Dual issue - load store</a:t>
            </a:r>
            <a:endParaRPr lang="zh-CN" altLang="en-US" sz="4000" b="1" dirty="0">
              <a:latin typeface="+mj-lt"/>
              <a:ea typeface="+mj-ea"/>
              <a:cs typeface="+mj-cs"/>
            </a:endParaRPr>
          </a:p>
        </p:txBody>
      </p:sp>
      <p:cxnSp>
        <p:nvCxnSpPr>
          <p:cNvPr id="7" name="直接箭头连接符 6">
            <a:extLst>
              <a:ext uri="{FF2B5EF4-FFF2-40B4-BE49-F238E27FC236}">
                <a16:creationId xmlns:a16="http://schemas.microsoft.com/office/drawing/2014/main" id="{129770B7-B467-37A2-D80D-3F2A27DDF272}"/>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4144962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78702D7-10CA-4949-BBB7-B20C643D5ACD}"/>
              </a:ext>
            </a:extLst>
          </p:cNvPr>
          <p:cNvPicPr>
            <a:picLocks noChangeAspect="1"/>
          </p:cNvPicPr>
          <p:nvPr/>
        </p:nvPicPr>
        <p:blipFill>
          <a:blip r:embed="rId3"/>
          <a:stretch>
            <a:fillRect/>
          </a:stretch>
        </p:blipFill>
        <p:spPr>
          <a:xfrm>
            <a:off x="2461392" y="1589965"/>
            <a:ext cx="7093785" cy="4316490"/>
          </a:xfrm>
          <a:prstGeom prst="rect">
            <a:avLst/>
          </a:prstGeom>
        </p:spPr>
      </p:pic>
      <p:sp>
        <p:nvSpPr>
          <p:cNvPr id="6" name="文本框 5">
            <a:extLst>
              <a:ext uri="{FF2B5EF4-FFF2-40B4-BE49-F238E27FC236}">
                <a16:creationId xmlns:a16="http://schemas.microsoft.com/office/drawing/2014/main" id="{AB25CC64-DDA9-4DB8-5C97-2F8531FE4C79}"/>
              </a:ext>
            </a:extLst>
          </p:cNvPr>
          <p:cNvSpPr txBox="1"/>
          <p:nvPr/>
        </p:nvSpPr>
        <p:spPr>
          <a:xfrm>
            <a:off x="546417" y="236279"/>
            <a:ext cx="6606540" cy="707886"/>
          </a:xfrm>
          <a:prstGeom prst="rect">
            <a:avLst/>
          </a:prstGeom>
          <a:noFill/>
        </p:spPr>
        <p:txBody>
          <a:bodyPr wrap="square" rtlCol="0">
            <a:spAutoFit/>
          </a:bodyPr>
          <a:lstStyle/>
          <a:p>
            <a:r>
              <a:rPr lang="en-US" altLang="zh-CN" sz="4000" b="1" dirty="0">
                <a:latin typeface="+mj-lt"/>
                <a:ea typeface="+mj-ea"/>
                <a:cs typeface="+mj-cs"/>
              </a:rPr>
              <a:t>R1 EVB Benchmark</a:t>
            </a:r>
            <a:endParaRPr lang="zh-CN" altLang="en-US" sz="4000" b="1" dirty="0">
              <a:latin typeface="+mj-lt"/>
              <a:ea typeface="+mj-ea"/>
              <a:cs typeface="+mj-cs"/>
            </a:endParaRPr>
          </a:p>
        </p:txBody>
      </p:sp>
      <p:cxnSp>
        <p:nvCxnSpPr>
          <p:cNvPr id="4" name="直接箭头连接符 3">
            <a:extLst>
              <a:ext uri="{FF2B5EF4-FFF2-40B4-BE49-F238E27FC236}">
                <a16:creationId xmlns:a16="http://schemas.microsoft.com/office/drawing/2014/main" id="{4254FB60-5E9F-D48E-F6CA-E51AEA36D304}"/>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25032240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a:extLst>
              <a:ext uri="{FF2B5EF4-FFF2-40B4-BE49-F238E27FC236}">
                <a16:creationId xmlns:a16="http://schemas.microsoft.com/office/drawing/2014/main" id="{0582525F-822F-597E-5AC4-7B1EDB5BADC2}"/>
              </a:ext>
            </a:extLst>
          </p:cNvPr>
          <p:cNvGraphicFramePr>
            <a:graphicFrameLocks noGrp="1"/>
          </p:cNvGraphicFramePr>
          <p:nvPr>
            <p:extLst>
              <p:ext uri="{D42A27DB-BD31-4B8C-83A1-F6EECF244321}">
                <p14:modId xmlns:p14="http://schemas.microsoft.com/office/powerpoint/2010/main" val="1875960015"/>
              </p:ext>
            </p:extLst>
          </p:nvPr>
        </p:nvGraphicFramePr>
        <p:xfrm>
          <a:off x="1243099" y="1360192"/>
          <a:ext cx="3685688" cy="3029376"/>
        </p:xfrm>
        <a:graphic>
          <a:graphicData uri="http://schemas.openxmlformats.org/drawingml/2006/table">
            <a:tbl>
              <a:tblPr firstRow="1" bandRow="1">
                <a:tableStyleId>{5940675A-B579-460E-94D1-54222C63F5DA}</a:tableStyleId>
              </a:tblPr>
              <a:tblGrid>
                <a:gridCol w="460711">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460711">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pPr marL="0" algn="l" defTabSz="914332" rtl="0" eaLnBrk="1" latinLnBrk="0" hangingPunct="1"/>
                      <a:r>
                        <a:rPr lang="en-US" altLang="zh-CN" sz="1800" kern="1200" dirty="0">
                          <a:solidFill>
                            <a:schemeClr val="tx1"/>
                          </a:solidFill>
                          <a:latin typeface="+mn-lt"/>
                          <a:ea typeface="+mn-ea"/>
                          <a:cs typeface="+mn-cs"/>
                        </a:rPr>
                        <a:t>0</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3</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4</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5</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6</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7</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3174519182"/>
                  </a:ext>
                </a:extLst>
              </a:tr>
              <a:tr h="378672">
                <a:tc>
                  <a:txBody>
                    <a:bodyPr/>
                    <a:lstStyle/>
                    <a:p>
                      <a:r>
                        <a:rPr lang="en-US" altLang="zh-CN" dirty="0"/>
                        <a:t>8</a:t>
                      </a:r>
                      <a:endParaRPr lang="zh-CN" altLang="en-US" dirty="0"/>
                    </a:p>
                  </a:txBody>
                  <a:tcPr>
                    <a:solidFill>
                      <a:schemeClr val="accent2">
                        <a:lumMod val="60000"/>
                        <a:lumOff val="40000"/>
                      </a:schemeClr>
                    </a:solidFill>
                  </a:tcPr>
                </a:tc>
                <a:tc>
                  <a:txBody>
                    <a:bodyPr/>
                    <a:lstStyle/>
                    <a:p>
                      <a:r>
                        <a:rPr lang="en-US" altLang="zh-CN" dirty="0"/>
                        <a:t>9</a:t>
                      </a:r>
                      <a:endParaRPr lang="zh-CN" altLang="en-US" dirty="0"/>
                    </a:p>
                  </a:txBody>
                  <a:tcPr>
                    <a:solidFill>
                      <a:schemeClr val="accent2">
                        <a:lumMod val="20000"/>
                        <a:lumOff val="8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12</a:t>
                      </a:r>
                      <a:endParaRPr lang="zh-CN" altLang="en-US" dirty="0"/>
                    </a:p>
                  </a:txBody>
                  <a:tcPr>
                    <a:solidFill>
                      <a:schemeClr val="accent2">
                        <a:lumMod val="60000"/>
                        <a:lumOff val="40000"/>
                      </a:schemeClr>
                    </a:solidFill>
                  </a:tcPr>
                </a:tc>
                <a:tc>
                  <a:txBody>
                    <a:bodyPr/>
                    <a:lstStyle/>
                    <a:p>
                      <a:r>
                        <a:rPr lang="en-US" altLang="zh-CN" dirty="0"/>
                        <a:t>13</a:t>
                      </a:r>
                      <a:endParaRPr lang="zh-CN" altLang="en-US" dirty="0"/>
                    </a:p>
                  </a:txBody>
                  <a:tcPr>
                    <a:solidFill>
                      <a:schemeClr val="accent2">
                        <a:lumMod val="20000"/>
                        <a:lumOff val="80000"/>
                      </a:schemeClr>
                    </a:solidFill>
                  </a:tcPr>
                </a:tc>
                <a:tc>
                  <a:txBody>
                    <a:bodyPr/>
                    <a:lstStyle/>
                    <a:p>
                      <a:r>
                        <a:rPr lang="en-US" altLang="zh-CN" dirty="0"/>
                        <a:t>14</a:t>
                      </a:r>
                      <a:endParaRPr lang="zh-CN" altLang="en-US" dirty="0"/>
                    </a:p>
                  </a:txBody>
                  <a:tcPr>
                    <a:solidFill>
                      <a:schemeClr val="accent2">
                        <a:lumMod val="60000"/>
                        <a:lumOff val="40000"/>
                      </a:schemeClr>
                    </a:solidFill>
                  </a:tcPr>
                </a:tc>
                <a:tc>
                  <a:txBody>
                    <a:bodyPr/>
                    <a:lstStyle/>
                    <a:p>
                      <a:r>
                        <a:rPr lang="en-US" altLang="zh-CN" dirty="0"/>
                        <a:t>15</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pPr marL="0" algn="l" defTabSz="914332" rtl="0" eaLnBrk="1" latinLnBrk="0" hangingPunct="1"/>
                      <a:r>
                        <a:rPr lang="en-US" altLang="zh-CN" sz="1800" kern="1200" dirty="0">
                          <a:solidFill>
                            <a:schemeClr val="tx1"/>
                          </a:solidFill>
                          <a:latin typeface="+mn-lt"/>
                          <a:ea typeface="+mn-ea"/>
                          <a:cs typeface="+mn-cs"/>
                        </a:rPr>
                        <a:t>16</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17</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18</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19</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20</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21</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22</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23</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extLst>
                  <a:ext uri="{0D108BD9-81ED-4DB2-BD59-A6C34878D82A}">
                    <a16:rowId xmlns:a16="http://schemas.microsoft.com/office/drawing/2014/main" val="2086633513"/>
                  </a:ext>
                </a:extLst>
              </a:tr>
              <a:tr h="378672">
                <a:tc>
                  <a:txBody>
                    <a:bodyPr/>
                    <a:lstStyle/>
                    <a:p>
                      <a:r>
                        <a:rPr lang="en-US" altLang="zh-CN" dirty="0"/>
                        <a:t>24</a:t>
                      </a:r>
                      <a:endParaRPr lang="zh-CN" altLang="en-US" dirty="0"/>
                    </a:p>
                  </a:txBody>
                  <a:tcPr>
                    <a:solidFill>
                      <a:schemeClr val="accent2">
                        <a:lumMod val="60000"/>
                        <a:lumOff val="40000"/>
                      </a:schemeClr>
                    </a:solidFill>
                  </a:tcPr>
                </a:tc>
                <a:tc>
                  <a:txBody>
                    <a:bodyPr/>
                    <a:lstStyle/>
                    <a:p>
                      <a:r>
                        <a:rPr lang="en-US" altLang="zh-CN" dirty="0"/>
                        <a:t>25</a:t>
                      </a:r>
                      <a:endParaRPr lang="zh-CN" altLang="en-US" dirty="0"/>
                    </a:p>
                  </a:txBody>
                  <a:tcPr>
                    <a:solidFill>
                      <a:schemeClr val="accent2">
                        <a:lumMod val="20000"/>
                        <a:lumOff val="8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28</a:t>
                      </a:r>
                      <a:endParaRPr lang="zh-CN" altLang="en-US" dirty="0"/>
                    </a:p>
                  </a:txBody>
                  <a:tcPr>
                    <a:solidFill>
                      <a:schemeClr val="accent2">
                        <a:lumMod val="60000"/>
                        <a:lumOff val="40000"/>
                      </a:schemeClr>
                    </a:solidFill>
                  </a:tcPr>
                </a:tc>
                <a:tc>
                  <a:txBody>
                    <a:bodyPr/>
                    <a:lstStyle/>
                    <a:p>
                      <a:r>
                        <a:rPr lang="en-US" altLang="zh-CN" dirty="0"/>
                        <a:t>29</a:t>
                      </a:r>
                      <a:endParaRPr lang="zh-CN" altLang="en-US" dirty="0"/>
                    </a:p>
                  </a:txBody>
                  <a:tcPr>
                    <a:solidFill>
                      <a:schemeClr val="accent2">
                        <a:lumMod val="20000"/>
                        <a:lumOff val="80000"/>
                      </a:schemeClr>
                    </a:solidFill>
                  </a:tcPr>
                </a:tc>
                <a:tc>
                  <a:txBody>
                    <a:bodyPr/>
                    <a:lstStyle/>
                    <a:p>
                      <a:r>
                        <a:rPr lang="en-US" altLang="zh-CN" dirty="0"/>
                        <a:t>30</a:t>
                      </a:r>
                      <a:endParaRPr lang="zh-CN" altLang="en-US" dirty="0"/>
                    </a:p>
                  </a:txBody>
                  <a:tcPr>
                    <a:solidFill>
                      <a:schemeClr val="accent2">
                        <a:lumMod val="60000"/>
                        <a:lumOff val="4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33</a:t>
                      </a:r>
                      <a:endParaRPr lang="zh-CN" altLang="en-US" dirty="0"/>
                    </a:p>
                  </a:txBody>
                  <a:tcPr>
                    <a:solidFill>
                      <a:schemeClr val="accent1">
                        <a:lumMod val="20000"/>
                        <a:lumOff val="80000"/>
                      </a:schemeClr>
                    </a:solidFill>
                  </a:tcPr>
                </a:tc>
                <a:tc>
                  <a:txBody>
                    <a:bodyPr/>
                    <a:lstStyle/>
                    <a:p>
                      <a:r>
                        <a:rPr lang="en-US" altLang="zh-CN" dirty="0"/>
                        <a:t>34</a:t>
                      </a:r>
                      <a:endParaRPr lang="zh-CN" altLang="en-US" dirty="0"/>
                    </a:p>
                  </a:txBody>
                  <a:tcPr>
                    <a:solidFill>
                      <a:schemeClr val="accent1">
                        <a:lumMod val="60000"/>
                        <a:lumOff val="40000"/>
                      </a:schemeClr>
                    </a:solidFill>
                  </a:tcPr>
                </a:tc>
                <a:tc>
                  <a:txBody>
                    <a:bodyPr/>
                    <a:lstStyle/>
                    <a:p>
                      <a:r>
                        <a:rPr lang="en-US" altLang="zh-CN" dirty="0"/>
                        <a:t>35</a:t>
                      </a:r>
                      <a:endParaRPr lang="zh-CN" altLang="en-US" dirty="0"/>
                    </a:p>
                  </a:txBody>
                  <a:tcPr>
                    <a:solidFill>
                      <a:schemeClr val="accent1">
                        <a:lumMod val="20000"/>
                        <a:lumOff val="8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38</a:t>
                      </a:r>
                      <a:endParaRPr lang="zh-CN" altLang="en-US" dirty="0"/>
                    </a:p>
                  </a:txBody>
                  <a:tcPr>
                    <a:solidFill>
                      <a:schemeClr val="accent1">
                        <a:lumMod val="60000"/>
                        <a:lumOff val="40000"/>
                      </a:schemeClr>
                    </a:solidFill>
                  </a:tcPr>
                </a:tc>
                <a:tc>
                  <a:txBody>
                    <a:bodyPr/>
                    <a:lstStyle/>
                    <a:p>
                      <a:r>
                        <a:rPr lang="en-US" altLang="zh-CN" dirty="0"/>
                        <a:t>39</a:t>
                      </a:r>
                      <a:endParaRPr lang="zh-CN" altLang="en-US" dirty="0"/>
                    </a:p>
                  </a:txBody>
                  <a:tcPr>
                    <a:solidFill>
                      <a:schemeClr val="accent1">
                        <a:lumMod val="20000"/>
                        <a:lumOff val="80000"/>
                      </a:schemeClr>
                    </a:solidFill>
                  </a:tcPr>
                </a:tc>
                <a:extLst>
                  <a:ext uri="{0D108BD9-81ED-4DB2-BD59-A6C34878D82A}">
                    <a16:rowId xmlns:a16="http://schemas.microsoft.com/office/drawing/2014/main" val="1462850236"/>
                  </a:ext>
                </a:extLst>
              </a:tr>
              <a:tr h="378672">
                <a:tc>
                  <a:txBody>
                    <a:bodyPr/>
                    <a:lstStyle/>
                    <a:p>
                      <a:r>
                        <a:rPr lang="en-US" altLang="zh-CN" dirty="0"/>
                        <a:t>40</a:t>
                      </a:r>
                      <a:endParaRPr lang="zh-CN" altLang="en-US" dirty="0"/>
                    </a:p>
                  </a:txBody>
                  <a:tcPr>
                    <a:solidFill>
                      <a:schemeClr val="accent2">
                        <a:lumMod val="60000"/>
                        <a:lumOff val="40000"/>
                      </a:schemeClr>
                    </a:solidFill>
                  </a:tcPr>
                </a:tc>
                <a:tc>
                  <a:txBody>
                    <a:bodyPr/>
                    <a:lstStyle/>
                    <a:p>
                      <a:r>
                        <a:rPr lang="en-US" altLang="zh-CN" dirty="0"/>
                        <a:t>41</a:t>
                      </a:r>
                      <a:endParaRPr lang="zh-CN" altLang="en-US" dirty="0"/>
                    </a:p>
                  </a:txBody>
                  <a:tcPr>
                    <a:solidFill>
                      <a:schemeClr val="accent2">
                        <a:lumMod val="20000"/>
                        <a:lumOff val="8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43</a:t>
                      </a:r>
                      <a:endParaRPr lang="zh-CN" altLang="en-US" dirty="0"/>
                    </a:p>
                  </a:txBody>
                  <a:tcPr>
                    <a:solidFill>
                      <a:schemeClr val="accent2">
                        <a:lumMod val="20000"/>
                        <a:lumOff val="80000"/>
                      </a:schemeClr>
                    </a:solidFill>
                  </a:tcPr>
                </a:tc>
                <a:tc>
                  <a:txBody>
                    <a:bodyPr/>
                    <a:lstStyle/>
                    <a:p>
                      <a:r>
                        <a:rPr lang="en-US" altLang="zh-CN" dirty="0"/>
                        <a:t>44</a:t>
                      </a:r>
                      <a:endParaRPr lang="zh-CN" altLang="en-US" dirty="0"/>
                    </a:p>
                  </a:txBody>
                  <a:tcPr>
                    <a:solidFill>
                      <a:schemeClr val="accent2">
                        <a:lumMod val="60000"/>
                        <a:lumOff val="40000"/>
                      </a:schemeClr>
                    </a:solidFill>
                  </a:tcPr>
                </a:tc>
                <a:tc>
                  <a:txBody>
                    <a:bodyPr/>
                    <a:lstStyle/>
                    <a:p>
                      <a:r>
                        <a:rPr lang="en-US" altLang="zh-CN" dirty="0"/>
                        <a:t>45</a:t>
                      </a:r>
                      <a:endParaRPr lang="zh-CN" altLang="en-US" dirty="0"/>
                    </a:p>
                  </a:txBody>
                  <a:tcPr>
                    <a:solidFill>
                      <a:schemeClr val="accent2">
                        <a:lumMod val="20000"/>
                        <a:lumOff val="80000"/>
                      </a:schemeClr>
                    </a:solidFill>
                  </a:tcPr>
                </a:tc>
                <a:tc>
                  <a:txBody>
                    <a:bodyPr/>
                    <a:lstStyle/>
                    <a:p>
                      <a:r>
                        <a:rPr lang="en-US" altLang="zh-CN" dirty="0"/>
                        <a:t>46</a:t>
                      </a:r>
                      <a:endParaRPr lang="zh-CN" altLang="en-US" dirty="0"/>
                    </a:p>
                  </a:txBody>
                  <a:tcPr>
                    <a:solidFill>
                      <a:schemeClr val="accent2">
                        <a:lumMod val="60000"/>
                        <a:lumOff val="40000"/>
                      </a:schemeClr>
                    </a:solidFill>
                  </a:tcPr>
                </a:tc>
                <a:tc>
                  <a:txBody>
                    <a:bodyPr/>
                    <a:lstStyle/>
                    <a:p>
                      <a:r>
                        <a:rPr lang="en-US" altLang="zh-CN" dirty="0"/>
                        <a:t>47</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49</a:t>
                      </a:r>
                      <a:endParaRPr lang="zh-CN" altLang="en-US" dirty="0"/>
                    </a:p>
                  </a:txBody>
                  <a:tcPr>
                    <a:solidFill>
                      <a:schemeClr val="accent1">
                        <a:lumMod val="20000"/>
                        <a:lumOff val="80000"/>
                      </a:schemeClr>
                    </a:solidFill>
                  </a:tcPr>
                </a:tc>
                <a:tc>
                  <a:txBody>
                    <a:bodyPr/>
                    <a:lstStyle/>
                    <a:p>
                      <a:r>
                        <a:rPr lang="en-US" altLang="zh-CN" dirty="0"/>
                        <a:t>50</a:t>
                      </a:r>
                      <a:endParaRPr lang="zh-CN" altLang="en-US" dirty="0"/>
                    </a:p>
                  </a:txBody>
                  <a:tcPr>
                    <a:solidFill>
                      <a:schemeClr val="accent1">
                        <a:lumMod val="60000"/>
                        <a:lumOff val="40000"/>
                      </a:schemeClr>
                    </a:solidFill>
                  </a:tcPr>
                </a:tc>
                <a:tc>
                  <a:txBody>
                    <a:bodyPr/>
                    <a:lstStyle/>
                    <a:p>
                      <a:r>
                        <a:rPr lang="en-US" altLang="zh-CN" dirty="0"/>
                        <a:t>51</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54</a:t>
                      </a:r>
                      <a:endParaRPr lang="zh-CN" altLang="en-US" dirty="0"/>
                    </a:p>
                  </a:txBody>
                  <a:tcPr>
                    <a:solidFill>
                      <a:schemeClr val="accent1">
                        <a:lumMod val="60000"/>
                        <a:lumOff val="40000"/>
                      </a:schemeClr>
                    </a:solidFill>
                  </a:tcPr>
                </a:tc>
                <a:tc>
                  <a:txBody>
                    <a:bodyPr/>
                    <a:lstStyle/>
                    <a:p>
                      <a:r>
                        <a:rPr lang="en-US" altLang="zh-CN" dirty="0"/>
                        <a:t>55</a:t>
                      </a:r>
                      <a:endParaRPr lang="zh-CN" altLang="en-US" dirty="0"/>
                    </a:p>
                  </a:txBody>
                  <a:tcPr>
                    <a:solidFill>
                      <a:schemeClr val="accent1">
                        <a:lumMod val="20000"/>
                        <a:lumOff val="80000"/>
                      </a:schemeClr>
                    </a:solidFill>
                  </a:tcPr>
                </a:tc>
                <a:extLst>
                  <a:ext uri="{0D108BD9-81ED-4DB2-BD59-A6C34878D82A}">
                    <a16:rowId xmlns:a16="http://schemas.microsoft.com/office/drawing/2014/main" val="1608269531"/>
                  </a:ext>
                </a:extLst>
              </a:tr>
              <a:tr h="378672">
                <a:tc>
                  <a:txBody>
                    <a:bodyPr/>
                    <a:lstStyle/>
                    <a:p>
                      <a:r>
                        <a:rPr lang="en-US" altLang="zh-CN" dirty="0"/>
                        <a:t>56</a:t>
                      </a:r>
                      <a:endParaRPr lang="zh-CN" altLang="en-US" dirty="0"/>
                    </a:p>
                  </a:txBody>
                  <a:tcPr>
                    <a:solidFill>
                      <a:schemeClr val="accent2">
                        <a:lumMod val="60000"/>
                        <a:lumOff val="40000"/>
                      </a:schemeClr>
                    </a:solidFill>
                  </a:tcPr>
                </a:tc>
                <a:tc>
                  <a:txBody>
                    <a:bodyPr/>
                    <a:lstStyle/>
                    <a:p>
                      <a:r>
                        <a:rPr lang="en-US" altLang="zh-CN" dirty="0"/>
                        <a:t>57</a:t>
                      </a:r>
                      <a:endParaRPr lang="zh-CN" altLang="en-US" dirty="0"/>
                    </a:p>
                  </a:txBody>
                  <a:tcPr>
                    <a:solidFill>
                      <a:schemeClr val="accent2">
                        <a:lumMod val="20000"/>
                        <a:lumOff val="80000"/>
                      </a:schemeClr>
                    </a:solidFill>
                  </a:tcPr>
                </a:tc>
                <a:tc>
                  <a:txBody>
                    <a:bodyPr/>
                    <a:lstStyle/>
                    <a:p>
                      <a:r>
                        <a:rPr lang="en-US" altLang="zh-CN" dirty="0"/>
                        <a:t>58</a:t>
                      </a:r>
                      <a:endParaRPr lang="zh-CN" altLang="en-US" dirty="0"/>
                    </a:p>
                  </a:txBody>
                  <a:tcPr>
                    <a:solidFill>
                      <a:schemeClr val="accent2">
                        <a:lumMod val="60000"/>
                        <a:lumOff val="4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60</a:t>
                      </a:r>
                      <a:endParaRPr lang="zh-CN" altLang="en-US" dirty="0"/>
                    </a:p>
                  </a:txBody>
                  <a:tcPr>
                    <a:solidFill>
                      <a:schemeClr val="accent2">
                        <a:lumMod val="60000"/>
                        <a:lumOff val="40000"/>
                      </a:schemeClr>
                    </a:solidFill>
                  </a:tcPr>
                </a:tc>
                <a:tc>
                  <a:txBody>
                    <a:bodyPr/>
                    <a:lstStyle/>
                    <a:p>
                      <a:r>
                        <a:rPr lang="en-US" altLang="zh-CN" dirty="0"/>
                        <a:t>61</a:t>
                      </a:r>
                      <a:endParaRPr lang="zh-CN" altLang="en-US" dirty="0"/>
                    </a:p>
                  </a:txBody>
                  <a:tcPr>
                    <a:solidFill>
                      <a:schemeClr val="accent2">
                        <a:lumMod val="20000"/>
                        <a:lumOff val="80000"/>
                      </a:schemeClr>
                    </a:solidFill>
                  </a:tcPr>
                </a:tc>
                <a:tc>
                  <a:txBody>
                    <a:bodyPr/>
                    <a:lstStyle/>
                    <a:p>
                      <a:r>
                        <a:rPr lang="en-US" altLang="zh-CN" dirty="0"/>
                        <a:t>62</a:t>
                      </a:r>
                      <a:endParaRPr lang="zh-CN" altLang="en-US" dirty="0"/>
                    </a:p>
                  </a:txBody>
                  <a:tcPr>
                    <a:solidFill>
                      <a:schemeClr val="accent2">
                        <a:lumMod val="60000"/>
                        <a:lumOff val="4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3" name="文本框 2">
            <a:extLst>
              <a:ext uri="{FF2B5EF4-FFF2-40B4-BE49-F238E27FC236}">
                <a16:creationId xmlns:a16="http://schemas.microsoft.com/office/drawing/2014/main" id="{828306C1-44A4-4049-5FA0-B842A55EF212}"/>
              </a:ext>
            </a:extLst>
          </p:cNvPr>
          <p:cNvSpPr txBox="1"/>
          <p:nvPr/>
        </p:nvSpPr>
        <p:spPr>
          <a:xfrm>
            <a:off x="570747" y="1330067"/>
            <a:ext cx="672352" cy="3029376"/>
          </a:xfrm>
          <a:prstGeom prst="rect">
            <a:avLst/>
          </a:prstGeom>
          <a:noFill/>
        </p:spPr>
        <p:txBody>
          <a:bodyPr wrap="square" rtlCol="0">
            <a:spAutoFit/>
          </a:bodyPr>
          <a:lstStyle/>
          <a:p>
            <a:pPr>
              <a:spcAft>
                <a:spcPts val="800"/>
              </a:spcAft>
            </a:pPr>
            <a:r>
              <a:rPr lang="en-US" altLang="zh-CN" dirty="0"/>
              <a:t>V0</a:t>
            </a:r>
          </a:p>
          <a:p>
            <a:pPr>
              <a:spcAft>
                <a:spcPts val="800"/>
              </a:spcAft>
            </a:pPr>
            <a:r>
              <a:rPr lang="en-US" altLang="zh-CN" dirty="0"/>
              <a:t>V1</a:t>
            </a:r>
          </a:p>
          <a:p>
            <a:pPr>
              <a:spcAft>
                <a:spcPts val="800"/>
              </a:spcAft>
            </a:pPr>
            <a:r>
              <a:rPr lang="en-US" altLang="zh-CN" dirty="0"/>
              <a:t>V2</a:t>
            </a:r>
          </a:p>
          <a:p>
            <a:pPr>
              <a:spcAft>
                <a:spcPts val="800"/>
              </a:spcAft>
            </a:pPr>
            <a:r>
              <a:rPr lang="en-US" altLang="zh-CN" dirty="0"/>
              <a:t>V3</a:t>
            </a:r>
          </a:p>
          <a:p>
            <a:pPr>
              <a:spcAft>
                <a:spcPts val="800"/>
              </a:spcAft>
            </a:pPr>
            <a:r>
              <a:rPr lang="en-US" altLang="zh-CN" dirty="0"/>
              <a:t>V4</a:t>
            </a:r>
          </a:p>
          <a:p>
            <a:pPr>
              <a:spcAft>
                <a:spcPts val="800"/>
              </a:spcAft>
            </a:pPr>
            <a:r>
              <a:rPr lang="en-US" altLang="zh-CN" dirty="0"/>
              <a:t>V5</a:t>
            </a:r>
          </a:p>
          <a:p>
            <a:pPr>
              <a:spcAft>
                <a:spcPts val="800"/>
              </a:spcAft>
            </a:pPr>
            <a:r>
              <a:rPr lang="en-US" altLang="zh-CN" dirty="0"/>
              <a:t>V6</a:t>
            </a:r>
          </a:p>
          <a:p>
            <a:pPr>
              <a:spcAft>
                <a:spcPts val="800"/>
              </a:spcAft>
            </a:pPr>
            <a:r>
              <a:rPr lang="en-US" altLang="zh-CN" dirty="0"/>
              <a:t>v7</a:t>
            </a:r>
            <a:endParaRPr lang="zh-CN" altLang="en-US" dirty="0"/>
          </a:p>
        </p:txBody>
      </p:sp>
      <p:graphicFrame>
        <p:nvGraphicFramePr>
          <p:cNvPr id="6" name="表格 2">
            <a:extLst>
              <a:ext uri="{FF2B5EF4-FFF2-40B4-BE49-F238E27FC236}">
                <a16:creationId xmlns:a16="http://schemas.microsoft.com/office/drawing/2014/main" id="{7E91F8D7-F373-6DC7-126C-2494DF17F2F8}"/>
              </a:ext>
            </a:extLst>
          </p:cNvPr>
          <p:cNvGraphicFramePr>
            <a:graphicFrameLocks noGrp="1"/>
          </p:cNvGraphicFramePr>
          <p:nvPr>
            <p:extLst>
              <p:ext uri="{D42A27DB-BD31-4B8C-83A1-F6EECF244321}">
                <p14:modId xmlns:p14="http://schemas.microsoft.com/office/powerpoint/2010/main" val="4254307295"/>
              </p:ext>
            </p:extLst>
          </p:nvPr>
        </p:nvGraphicFramePr>
        <p:xfrm>
          <a:off x="7717085" y="1325074"/>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2">
                        <a:lumMod val="60000"/>
                        <a:lumOff val="40000"/>
                      </a:schemeClr>
                    </a:solidFill>
                  </a:tcPr>
                </a:tc>
                <a:tc>
                  <a:txBody>
                    <a:bodyPr/>
                    <a:lstStyle/>
                    <a:p>
                      <a:r>
                        <a:rPr lang="en-US" altLang="zh-CN" dirty="0"/>
                        <a:t>2</a:t>
                      </a:r>
                      <a:endParaRPr lang="zh-CN" altLang="en-US" dirty="0"/>
                    </a:p>
                  </a:txBody>
                  <a:tcPr>
                    <a:solidFill>
                      <a:schemeClr val="accent1">
                        <a:lumMod val="60000"/>
                        <a:lumOff val="4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4</a:t>
                      </a:r>
                      <a:endParaRPr lang="zh-CN" altLang="en-US" dirty="0"/>
                    </a:p>
                  </a:txBody>
                  <a:tcPr>
                    <a:solidFill>
                      <a:schemeClr val="accent1">
                        <a:lumMod val="60000"/>
                        <a:lumOff val="40000"/>
                      </a:schemeClr>
                    </a:solidFill>
                  </a:tcPr>
                </a:tc>
                <a:tc>
                  <a:txBody>
                    <a:bodyPr/>
                    <a:lstStyle/>
                    <a:p>
                      <a:r>
                        <a:rPr lang="en-US" altLang="zh-CN" dirty="0"/>
                        <a:t>12</a:t>
                      </a:r>
                      <a:endParaRPr lang="zh-CN" altLang="en-US" dirty="0"/>
                    </a:p>
                  </a:txBody>
                  <a:tcPr>
                    <a:solidFill>
                      <a:schemeClr val="accent2">
                        <a:lumMod val="60000"/>
                        <a:lumOff val="40000"/>
                      </a:schemeClr>
                    </a:solidFill>
                  </a:tcPr>
                </a:tc>
                <a:tc>
                  <a:txBody>
                    <a:bodyPr/>
                    <a:lstStyle/>
                    <a:p>
                      <a:r>
                        <a:rPr lang="en-US" altLang="zh-CN" dirty="0"/>
                        <a:t>6</a:t>
                      </a:r>
                      <a:endParaRPr lang="zh-CN" altLang="en-US" dirty="0"/>
                    </a:p>
                  </a:txBody>
                  <a:tcPr>
                    <a:solidFill>
                      <a:schemeClr val="accent1">
                        <a:lumMod val="60000"/>
                        <a:lumOff val="40000"/>
                      </a:schemeClr>
                    </a:solidFill>
                  </a:tcPr>
                </a:tc>
                <a:tc>
                  <a:txBody>
                    <a:bodyPr/>
                    <a:lstStyle/>
                    <a:p>
                      <a:r>
                        <a:rPr lang="en-US" altLang="zh-CN" dirty="0"/>
                        <a:t>14</a:t>
                      </a:r>
                      <a:endParaRPr lang="zh-CN" altLang="en-US" dirty="0"/>
                    </a:p>
                  </a:txBody>
                  <a:tcPr>
                    <a:solidFill>
                      <a:schemeClr val="accent2">
                        <a:lumMod val="60000"/>
                        <a:lumOff val="40000"/>
                      </a:schemeClr>
                    </a:solidFill>
                  </a:tcPr>
                </a:tc>
                <a:extLst>
                  <a:ext uri="{0D108BD9-81ED-4DB2-BD59-A6C34878D82A}">
                    <a16:rowId xmlns:a16="http://schemas.microsoft.com/office/drawing/2014/main" val="3174519182"/>
                  </a:ext>
                </a:extLst>
              </a:tr>
              <a:tr h="378672">
                <a:tc>
                  <a:txBody>
                    <a:bodyPr/>
                    <a:lstStyle/>
                    <a:p>
                      <a:r>
                        <a:rPr lang="en-US" altLang="zh-CN" dirty="0"/>
                        <a:t>1</a:t>
                      </a:r>
                      <a:endParaRPr lang="zh-CN" altLang="en-US" dirty="0"/>
                    </a:p>
                  </a:txBody>
                  <a:tcPr>
                    <a:solidFill>
                      <a:schemeClr val="accent1">
                        <a:lumMod val="20000"/>
                        <a:lumOff val="80000"/>
                      </a:schemeClr>
                    </a:solidFill>
                  </a:tcPr>
                </a:tc>
                <a:tc>
                  <a:txBody>
                    <a:bodyPr/>
                    <a:lstStyle/>
                    <a:p>
                      <a:r>
                        <a:rPr lang="en-US" altLang="zh-CN" dirty="0"/>
                        <a:t>9</a:t>
                      </a:r>
                      <a:endParaRPr lang="zh-CN" altLang="en-US" dirty="0"/>
                    </a:p>
                  </a:txBody>
                  <a:tcPr>
                    <a:solidFill>
                      <a:schemeClr val="accent2">
                        <a:lumMod val="20000"/>
                        <a:lumOff val="80000"/>
                      </a:schemeClr>
                    </a:solidFill>
                  </a:tcPr>
                </a:tc>
                <a:tc>
                  <a:txBody>
                    <a:bodyPr/>
                    <a:lstStyle/>
                    <a:p>
                      <a:r>
                        <a:rPr lang="en-US" altLang="zh-CN" dirty="0"/>
                        <a:t>3</a:t>
                      </a:r>
                      <a:endParaRPr lang="zh-CN" altLang="en-US" dirty="0"/>
                    </a:p>
                  </a:txBody>
                  <a:tcPr>
                    <a:solidFill>
                      <a:schemeClr val="accent1">
                        <a:lumMod val="20000"/>
                        <a:lumOff val="8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5</a:t>
                      </a:r>
                      <a:endParaRPr lang="zh-CN" altLang="en-US" dirty="0"/>
                    </a:p>
                  </a:txBody>
                  <a:tcPr>
                    <a:solidFill>
                      <a:schemeClr val="accent1">
                        <a:lumMod val="20000"/>
                        <a:lumOff val="80000"/>
                      </a:schemeClr>
                    </a:solidFill>
                  </a:tcPr>
                </a:tc>
                <a:tc>
                  <a:txBody>
                    <a:bodyPr/>
                    <a:lstStyle/>
                    <a:p>
                      <a:r>
                        <a:rPr lang="en-US" altLang="zh-CN" dirty="0"/>
                        <a:t>13</a:t>
                      </a:r>
                      <a:endParaRPr lang="zh-CN" altLang="en-US" dirty="0"/>
                    </a:p>
                  </a:txBody>
                  <a:tcPr>
                    <a:solidFill>
                      <a:schemeClr val="accent2">
                        <a:lumMod val="20000"/>
                        <a:lumOff val="80000"/>
                      </a:schemeClr>
                    </a:solidFill>
                  </a:tcPr>
                </a:tc>
                <a:tc>
                  <a:txBody>
                    <a:bodyPr/>
                    <a:lstStyle/>
                    <a:p>
                      <a:r>
                        <a:rPr lang="en-US" altLang="zh-CN" dirty="0"/>
                        <a:t>7</a:t>
                      </a:r>
                      <a:endParaRPr lang="zh-CN" altLang="en-US" dirty="0"/>
                    </a:p>
                  </a:txBody>
                  <a:tcPr>
                    <a:solidFill>
                      <a:schemeClr val="accent1">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2">
                        <a:lumMod val="60000"/>
                        <a:lumOff val="40000"/>
                      </a:schemeClr>
                    </a:solidFill>
                  </a:tcPr>
                </a:tc>
                <a:tc>
                  <a:txBody>
                    <a:bodyPr/>
                    <a:lstStyle/>
                    <a:p>
                      <a:r>
                        <a:rPr lang="en-US" altLang="zh-CN" dirty="0"/>
                        <a:t>18</a:t>
                      </a:r>
                      <a:endParaRPr lang="zh-CN" altLang="en-US" dirty="0"/>
                    </a:p>
                  </a:txBody>
                  <a:tcPr>
                    <a:solidFill>
                      <a:schemeClr val="accent1">
                        <a:lumMod val="60000"/>
                        <a:lumOff val="4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20</a:t>
                      </a:r>
                      <a:endParaRPr lang="zh-CN" altLang="en-US" dirty="0"/>
                    </a:p>
                  </a:txBody>
                  <a:tcPr>
                    <a:solidFill>
                      <a:schemeClr val="accent1">
                        <a:lumMod val="60000"/>
                        <a:lumOff val="40000"/>
                      </a:schemeClr>
                    </a:solidFill>
                  </a:tcPr>
                </a:tc>
                <a:tc>
                  <a:txBody>
                    <a:bodyPr/>
                    <a:lstStyle/>
                    <a:p>
                      <a:r>
                        <a:rPr lang="en-US" altLang="zh-CN" dirty="0"/>
                        <a:t>28</a:t>
                      </a:r>
                      <a:endParaRPr lang="zh-CN" altLang="en-US" dirty="0"/>
                    </a:p>
                  </a:txBody>
                  <a:tcPr>
                    <a:solidFill>
                      <a:schemeClr val="accent2">
                        <a:lumMod val="60000"/>
                        <a:lumOff val="40000"/>
                      </a:schemeClr>
                    </a:solidFill>
                  </a:tcPr>
                </a:tc>
                <a:tc>
                  <a:txBody>
                    <a:bodyPr/>
                    <a:lstStyle/>
                    <a:p>
                      <a:r>
                        <a:rPr lang="en-US" altLang="zh-CN" dirty="0"/>
                        <a:t>22</a:t>
                      </a:r>
                      <a:endParaRPr lang="zh-CN" altLang="en-US" dirty="0"/>
                    </a:p>
                  </a:txBody>
                  <a:tcPr>
                    <a:solidFill>
                      <a:schemeClr val="accent1">
                        <a:lumMod val="60000"/>
                        <a:lumOff val="40000"/>
                      </a:schemeClr>
                    </a:solidFill>
                  </a:tcPr>
                </a:tc>
                <a:tc>
                  <a:txBody>
                    <a:bodyPr/>
                    <a:lstStyle/>
                    <a:p>
                      <a:r>
                        <a:rPr lang="en-US" altLang="zh-CN" dirty="0"/>
                        <a:t>30</a:t>
                      </a:r>
                      <a:endParaRPr lang="zh-CN" altLang="en-US" dirty="0"/>
                    </a:p>
                  </a:txBody>
                  <a:tcPr>
                    <a:solidFill>
                      <a:schemeClr val="accent2">
                        <a:lumMod val="60000"/>
                        <a:lumOff val="40000"/>
                      </a:schemeClr>
                    </a:solidFill>
                  </a:tcPr>
                </a:tc>
                <a:extLst>
                  <a:ext uri="{0D108BD9-81ED-4DB2-BD59-A6C34878D82A}">
                    <a16:rowId xmlns:a16="http://schemas.microsoft.com/office/drawing/2014/main" val="2086633513"/>
                  </a:ext>
                </a:extLst>
              </a:tr>
              <a:tr h="378672">
                <a:tc>
                  <a:txBody>
                    <a:bodyPr/>
                    <a:lstStyle/>
                    <a:p>
                      <a:r>
                        <a:rPr lang="en-US" altLang="zh-CN" dirty="0"/>
                        <a:t>17</a:t>
                      </a:r>
                      <a:endParaRPr lang="zh-CN" altLang="en-US" dirty="0"/>
                    </a:p>
                  </a:txBody>
                  <a:tcPr>
                    <a:solidFill>
                      <a:schemeClr val="accent1">
                        <a:lumMod val="20000"/>
                        <a:lumOff val="80000"/>
                      </a:schemeClr>
                    </a:solidFill>
                  </a:tcPr>
                </a:tc>
                <a:tc>
                  <a:txBody>
                    <a:bodyPr/>
                    <a:lstStyle/>
                    <a:p>
                      <a:r>
                        <a:rPr lang="en-US" altLang="zh-CN" dirty="0"/>
                        <a:t>25</a:t>
                      </a:r>
                      <a:endParaRPr lang="zh-CN" altLang="en-US" dirty="0"/>
                    </a:p>
                  </a:txBody>
                  <a:tcPr>
                    <a:solidFill>
                      <a:schemeClr val="accent2">
                        <a:lumMod val="20000"/>
                        <a:lumOff val="80000"/>
                      </a:schemeClr>
                    </a:solidFill>
                  </a:tcPr>
                </a:tc>
                <a:tc>
                  <a:txBody>
                    <a:bodyPr/>
                    <a:lstStyle/>
                    <a:p>
                      <a:r>
                        <a:rPr lang="en-US" altLang="zh-CN" dirty="0"/>
                        <a:t>19</a:t>
                      </a:r>
                      <a:endParaRPr lang="zh-CN" altLang="en-US" dirty="0"/>
                    </a:p>
                  </a:txBody>
                  <a:tcPr>
                    <a:solidFill>
                      <a:schemeClr val="accent1">
                        <a:lumMod val="20000"/>
                        <a:lumOff val="8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21</a:t>
                      </a:r>
                      <a:endParaRPr lang="zh-CN" altLang="en-US" dirty="0"/>
                    </a:p>
                  </a:txBody>
                  <a:tcPr>
                    <a:solidFill>
                      <a:schemeClr val="accent1">
                        <a:lumMod val="20000"/>
                        <a:lumOff val="80000"/>
                      </a:schemeClr>
                    </a:solidFill>
                  </a:tcPr>
                </a:tc>
                <a:tc>
                  <a:txBody>
                    <a:bodyPr/>
                    <a:lstStyle/>
                    <a:p>
                      <a:r>
                        <a:rPr lang="en-US" altLang="zh-CN" dirty="0"/>
                        <a:t>29</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1">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2">
                        <a:lumMod val="60000"/>
                        <a:lumOff val="40000"/>
                      </a:schemeClr>
                    </a:solidFill>
                  </a:tcPr>
                </a:tc>
                <a:tc>
                  <a:txBody>
                    <a:bodyPr/>
                    <a:lstStyle/>
                    <a:p>
                      <a:r>
                        <a:rPr lang="en-US" altLang="zh-CN" dirty="0"/>
                        <a:t>34</a:t>
                      </a:r>
                      <a:endParaRPr lang="zh-CN" altLang="en-US" dirty="0"/>
                    </a:p>
                  </a:txBody>
                  <a:tcPr>
                    <a:solidFill>
                      <a:schemeClr val="accent1">
                        <a:lumMod val="60000"/>
                        <a:lumOff val="4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44</a:t>
                      </a:r>
                      <a:endParaRPr lang="zh-CN" altLang="en-US" dirty="0"/>
                    </a:p>
                  </a:txBody>
                  <a:tcPr>
                    <a:solidFill>
                      <a:schemeClr val="accent2">
                        <a:lumMod val="60000"/>
                        <a:lumOff val="40000"/>
                      </a:schemeClr>
                    </a:solidFill>
                  </a:tcPr>
                </a:tc>
                <a:tc>
                  <a:txBody>
                    <a:bodyPr/>
                    <a:lstStyle/>
                    <a:p>
                      <a:r>
                        <a:rPr lang="en-US" altLang="zh-CN" dirty="0"/>
                        <a:t>38</a:t>
                      </a:r>
                      <a:endParaRPr lang="zh-CN" altLang="en-US" dirty="0"/>
                    </a:p>
                  </a:txBody>
                  <a:tcPr>
                    <a:solidFill>
                      <a:schemeClr val="accent1">
                        <a:lumMod val="60000"/>
                        <a:lumOff val="40000"/>
                      </a:schemeClr>
                    </a:solidFill>
                  </a:tcPr>
                </a:tc>
                <a:tc>
                  <a:txBody>
                    <a:bodyPr/>
                    <a:lstStyle/>
                    <a:p>
                      <a:r>
                        <a:rPr lang="en-US" altLang="zh-CN" dirty="0"/>
                        <a:t>46</a:t>
                      </a:r>
                      <a:endParaRPr lang="zh-CN" altLang="en-US" dirty="0"/>
                    </a:p>
                  </a:txBody>
                  <a:tcPr>
                    <a:solidFill>
                      <a:schemeClr val="accent2">
                        <a:lumMod val="60000"/>
                        <a:lumOff val="40000"/>
                      </a:schemeClr>
                    </a:solidFill>
                  </a:tcPr>
                </a:tc>
                <a:extLst>
                  <a:ext uri="{0D108BD9-81ED-4DB2-BD59-A6C34878D82A}">
                    <a16:rowId xmlns:a16="http://schemas.microsoft.com/office/drawing/2014/main" val="1462850236"/>
                  </a:ext>
                </a:extLst>
              </a:tr>
              <a:tr h="378672">
                <a:tc>
                  <a:txBody>
                    <a:bodyPr/>
                    <a:lstStyle/>
                    <a:p>
                      <a:r>
                        <a:rPr lang="en-US" altLang="zh-CN" dirty="0"/>
                        <a:t>33</a:t>
                      </a:r>
                      <a:endParaRPr lang="zh-CN" altLang="en-US" dirty="0"/>
                    </a:p>
                  </a:txBody>
                  <a:tcPr>
                    <a:solidFill>
                      <a:schemeClr val="accent1">
                        <a:lumMod val="20000"/>
                        <a:lumOff val="80000"/>
                      </a:schemeClr>
                    </a:solidFill>
                  </a:tcPr>
                </a:tc>
                <a:tc>
                  <a:txBody>
                    <a:bodyPr/>
                    <a:lstStyle/>
                    <a:p>
                      <a:r>
                        <a:rPr lang="en-US" altLang="zh-CN" dirty="0"/>
                        <a:t>41</a:t>
                      </a:r>
                      <a:endParaRPr lang="zh-CN" altLang="en-US" dirty="0"/>
                    </a:p>
                  </a:txBody>
                  <a:tcPr>
                    <a:solidFill>
                      <a:schemeClr val="accent2">
                        <a:lumMod val="20000"/>
                        <a:lumOff val="80000"/>
                      </a:schemeClr>
                    </a:solidFill>
                  </a:tcPr>
                </a:tc>
                <a:tc>
                  <a:txBody>
                    <a:bodyPr/>
                    <a:lstStyle/>
                    <a:p>
                      <a:r>
                        <a:rPr lang="en-US" altLang="zh-CN" dirty="0"/>
                        <a:t>35</a:t>
                      </a:r>
                      <a:endParaRPr lang="zh-CN" altLang="en-US" dirty="0"/>
                    </a:p>
                  </a:txBody>
                  <a:tcPr>
                    <a:solidFill>
                      <a:schemeClr val="accent1">
                        <a:lumMod val="20000"/>
                        <a:lumOff val="80000"/>
                      </a:schemeClr>
                    </a:solidFill>
                  </a:tcPr>
                </a:tc>
                <a:tc>
                  <a:txBody>
                    <a:bodyPr/>
                    <a:lstStyle/>
                    <a:p>
                      <a:r>
                        <a:rPr lang="en-US" altLang="zh-CN" dirty="0"/>
                        <a:t>43</a:t>
                      </a:r>
                      <a:endParaRPr lang="zh-CN" altLang="en-US" dirty="0"/>
                    </a:p>
                  </a:txBody>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45</a:t>
                      </a:r>
                      <a:endParaRPr lang="zh-CN" altLang="en-US" dirty="0"/>
                    </a:p>
                  </a:txBody>
                  <a:tcPr>
                    <a:solidFill>
                      <a:schemeClr val="accent2">
                        <a:lumMod val="20000"/>
                        <a:lumOff val="80000"/>
                      </a:schemeClr>
                    </a:solidFill>
                  </a:tcPr>
                </a:tc>
                <a:tc>
                  <a:txBody>
                    <a:bodyPr/>
                    <a:lstStyle/>
                    <a:p>
                      <a:r>
                        <a:rPr lang="en-US" altLang="zh-CN" dirty="0"/>
                        <a:t>39</a:t>
                      </a:r>
                      <a:endParaRPr lang="zh-CN" altLang="en-US" dirty="0"/>
                    </a:p>
                  </a:txBody>
                  <a:tcPr>
                    <a:solidFill>
                      <a:schemeClr val="accent1">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2">
                        <a:lumMod val="60000"/>
                        <a:lumOff val="40000"/>
                      </a:schemeClr>
                    </a:solidFill>
                  </a:tcPr>
                </a:tc>
                <a:tc>
                  <a:txBody>
                    <a:bodyPr/>
                    <a:lstStyle/>
                    <a:p>
                      <a:r>
                        <a:rPr lang="en-US" altLang="zh-CN" dirty="0"/>
                        <a:t>50</a:t>
                      </a:r>
                      <a:endParaRPr lang="zh-CN" altLang="en-US" dirty="0"/>
                    </a:p>
                  </a:txBody>
                  <a:tcPr>
                    <a:solidFill>
                      <a:schemeClr val="accent1">
                        <a:lumMod val="60000"/>
                        <a:lumOff val="40000"/>
                      </a:schemeClr>
                    </a:solidFill>
                  </a:tcPr>
                </a:tc>
                <a:tc>
                  <a:txBody>
                    <a:bodyPr/>
                    <a:lstStyle/>
                    <a:p>
                      <a:r>
                        <a:rPr lang="en-US" altLang="zh-CN" dirty="0"/>
                        <a:t>58</a:t>
                      </a:r>
                      <a:endParaRPr lang="zh-CN" altLang="en-US" dirty="0"/>
                    </a:p>
                  </a:txBody>
                  <a:tcPr>
                    <a:solidFill>
                      <a:schemeClr val="accent2">
                        <a:lumMod val="60000"/>
                        <a:lumOff val="4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60</a:t>
                      </a:r>
                      <a:endParaRPr lang="zh-CN" altLang="en-US" dirty="0"/>
                    </a:p>
                  </a:txBody>
                  <a:tcPr>
                    <a:solidFill>
                      <a:schemeClr val="accent2">
                        <a:lumMod val="60000"/>
                        <a:lumOff val="40000"/>
                      </a:schemeClr>
                    </a:solidFill>
                  </a:tcPr>
                </a:tc>
                <a:tc>
                  <a:txBody>
                    <a:bodyPr/>
                    <a:lstStyle/>
                    <a:p>
                      <a:r>
                        <a:rPr lang="en-US" altLang="zh-CN" dirty="0"/>
                        <a:t>54</a:t>
                      </a:r>
                      <a:endParaRPr lang="zh-CN" altLang="en-US" dirty="0"/>
                    </a:p>
                  </a:txBody>
                  <a:tcPr>
                    <a:solidFill>
                      <a:schemeClr val="accent1">
                        <a:lumMod val="60000"/>
                        <a:lumOff val="40000"/>
                      </a:schemeClr>
                    </a:solidFill>
                  </a:tcPr>
                </a:tc>
                <a:tc>
                  <a:txBody>
                    <a:bodyPr/>
                    <a:lstStyle/>
                    <a:p>
                      <a:r>
                        <a:rPr lang="en-US" altLang="zh-CN" dirty="0"/>
                        <a:t>62</a:t>
                      </a:r>
                      <a:endParaRPr lang="zh-CN" altLang="en-US" dirty="0"/>
                    </a:p>
                  </a:txBody>
                  <a:tcPr>
                    <a:solidFill>
                      <a:schemeClr val="accent2">
                        <a:lumMod val="60000"/>
                        <a:lumOff val="40000"/>
                      </a:schemeClr>
                    </a:solidFill>
                  </a:tcPr>
                </a:tc>
                <a:extLst>
                  <a:ext uri="{0D108BD9-81ED-4DB2-BD59-A6C34878D82A}">
                    <a16:rowId xmlns:a16="http://schemas.microsoft.com/office/drawing/2014/main" val="1608269531"/>
                  </a:ext>
                </a:extLst>
              </a:tr>
              <a:tr h="378672">
                <a:tc>
                  <a:txBody>
                    <a:bodyPr/>
                    <a:lstStyle/>
                    <a:p>
                      <a:r>
                        <a:rPr lang="en-US" altLang="zh-CN" dirty="0"/>
                        <a:t>49</a:t>
                      </a:r>
                      <a:endParaRPr lang="zh-CN" altLang="en-US" dirty="0"/>
                    </a:p>
                  </a:txBody>
                  <a:tcPr>
                    <a:solidFill>
                      <a:schemeClr val="accent1">
                        <a:lumMod val="20000"/>
                        <a:lumOff val="80000"/>
                      </a:schemeClr>
                    </a:solidFill>
                  </a:tcPr>
                </a:tc>
                <a:tc>
                  <a:txBody>
                    <a:bodyPr/>
                    <a:lstStyle/>
                    <a:p>
                      <a:r>
                        <a:rPr lang="en-US" altLang="zh-CN" dirty="0"/>
                        <a:t>57</a:t>
                      </a:r>
                      <a:endParaRPr lang="zh-CN" altLang="en-US" dirty="0"/>
                    </a:p>
                  </a:txBody>
                  <a:tcPr>
                    <a:solidFill>
                      <a:schemeClr val="accent2">
                        <a:lumMod val="20000"/>
                        <a:lumOff val="80000"/>
                      </a:schemeClr>
                    </a:solidFill>
                  </a:tcPr>
                </a:tc>
                <a:tc>
                  <a:txBody>
                    <a:bodyPr/>
                    <a:lstStyle/>
                    <a:p>
                      <a:r>
                        <a:rPr lang="en-US" altLang="zh-CN" dirty="0"/>
                        <a:t>51</a:t>
                      </a:r>
                      <a:endParaRPr lang="zh-CN" altLang="en-US" dirty="0"/>
                    </a:p>
                  </a:txBody>
                  <a:tcPr>
                    <a:solidFill>
                      <a:schemeClr val="accent1">
                        <a:lumMod val="20000"/>
                        <a:lumOff val="8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61</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1">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7" name="文本框 6">
            <a:extLst>
              <a:ext uri="{FF2B5EF4-FFF2-40B4-BE49-F238E27FC236}">
                <a16:creationId xmlns:a16="http://schemas.microsoft.com/office/drawing/2014/main" id="{B6E5825C-6D99-98BA-ABF9-5DA57EB8C9E0}"/>
              </a:ext>
            </a:extLst>
          </p:cNvPr>
          <p:cNvSpPr txBox="1"/>
          <p:nvPr/>
        </p:nvSpPr>
        <p:spPr>
          <a:xfrm>
            <a:off x="6976707" y="1327980"/>
            <a:ext cx="672352" cy="3026470"/>
          </a:xfrm>
          <a:prstGeom prst="rect">
            <a:avLst/>
          </a:prstGeom>
          <a:noFill/>
        </p:spPr>
        <p:txBody>
          <a:bodyPr wrap="square" rtlCol="0">
            <a:spAutoFit/>
          </a:bodyPr>
          <a:lstStyle/>
          <a:p>
            <a:pPr>
              <a:spcAft>
                <a:spcPts val="800"/>
              </a:spcAft>
            </a:pPr>
            <a:r>
              <a:rPr lang="en-US" altLang="zh-CN" dirty="0"/>
              <a:t>V8</a:t>
            </a:r>
          </a:p>
          <a:p>
            <a:pPr>
              <a:spcAft>
                <a:spcPts val="800"/>
              </a:spcAft>
            </a:pPr>
            <a:r>
              <a:rPr lang="en-US" altLang="zh-CN" dirty="0"/>
              <a:t>V9</a:t>
            </a:r>
          </a:p>
          <a:p>
            <a:pPr>
              <a:spcAft>
                <a:spcPts val="800"/>
              </a:spcAft>
            </a:pPr>
            <a:r>
              <a:rPr lang="en-US" altLang="zh-CN" dirty="0"/>
              <a:t>V10</a:t>
            </a:r>
          </a:p>
          <a:p>
            <a:pPr>
              <a:spcAft>
                <a:spcPts val="800"/>
              </a:spcAft>
            </a:pPr>
            <a:r>
              <a:rPr lang="en-US" altLang="zh-CN" dirty="0"/>
              <a:t>V11</a:t>
            </a:r>
          </a:p>
          <a:p>
            <a:pPr>
              <a:spcAft>
                <a:spcPts val="800"/>
              </a:spcAft>
            </a:pPr>
            <a:r>
              <a:rPr lang="en-US" altLang="zh-CN" dirty="0"/>
              <a:t>V12</a:t>
            </a:r>
          </a:p>
          <a:p>
            <a:pPr>
              <a:spcAft>
                <a:spcPts val="800"/>
              </a:spcAft>
            </a:pPr>
            <a:r>
              <a:rPr lang="en-US" altLang="zh-CN" dirty="0"/>
              <a:t>V13</a:t>
            </a:r>
          </a:p>
          <a:p>
            <a:pPr>
              <a:spcAft>
                <a:spcPts val="800"/>
              </a:spcAft>
            </a:pPr>
            <a:r>
              <a:rPr lang="en-US" altLang="zh-CN" dirty="0"/>
              <a:t>V14</a:t>
            </a:r>
          </a:p>
          <a:p>
            <a:pPr>
              <a:spcAft>
                <a:spcPts val="800"/>
              </a:spcAft>
            </a:pPr>
            <a:r>
              <a:rPr lang="en-US" altLang="zh-CN" dirty="0"/>
              <a:t>v15</a:t>
            </a:r>
            <a:endParaRPr lang="zh-CN" altLang="en-US" dirty="0"/>
          </a:p>
        </p:txBody>
      </p:sp>
      <p:sp>
        <p:nvSpPr>
          <p:cNvPr id="10" name="文本框 9">
            <a:extLst>
              <a:ext uri="{FF2B5EF4-FFF2-40B4-BE49-F238E27FC236}">
                <a16:creationId xmlns:a16="http://schemas.microsoft.com/office/drawing/2014/main" id="{976860BA-130E-05A8-9192-0DE74C2DA98B}"/>
              </a:ext>
            </a:extLst>
          </p:cNvPr>
          <p:cNvSpPr txBox="1"/>
          <p:nvPr/>
        </p:nvSpPr>
        <p:spPr>
          <a:xfrm>
            <a:off x="1130500" y="4804631"/>
            <a:ext cx="9743107"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_vv0=</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(_v0,_v1); </a:t>
            </a:r>
            <a:r>
              <a:rPr lang="en-US" altLang="zh-CN" dirty="0">
                <a:solidFill>
                  <a:srgbClr val="000000"/>
                </a:solidFill>
                <a:latin typeface="Consolas" panose="020B0609020204030204" pitchFamily="49" charset="0"/>
              </a:rPr>
              <a:t>//</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_vv0</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:v8  </a:t>
            </a:r>
            <a:r>
              <a:rPr lang="en-US" altLang="zh-CN" b="0" dirty="0">
                <a:solidFill>
                  <a:srgbClr val="1F377F"/>
                </a:solidFill>
                <a:effectLst/>
                <a:latin typeface="Consolas" panose="020B0609020204030204" pitchFamily="49" charset="0"/>
              </a:rPr>
              <a:t>_vv0</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:v9</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_vv1=</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(_v2,_v3);</a:t>
            </a:r>
            <a:r>
              <a:rPr lang="en-US" altLang="zh-CN" dirty="0">
                <a:solidFill>
                  <a:srgbClr val="000000"/>
                </a:solidFill>
                <a:latin typeface="Consolas" panose="020B0609020204030204" pitchFamily="49" charset="0"/>
              </a:rPr>
              <a:t> //</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_vv1</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:v10 </a:t>
            </a:r>
            <a:r>
              <a:rPr lang="en-US" altLang="zh-CN" b="0" dirty="0">
                <a:solidFill>
                  <a:srgbClr val="1F377F"/>
                </a:solidFill>
                <a:effectLst/>
                <a:latin typeface="Consolas" panose="020B0609020204030204" pitchFamily="49" charset="0"/>
              </a:rPr>
              <a:t>_vv1</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:v11</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_vv2=</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(_v4,_v5);</a:t>
            </a:r>
            <a:r>
              <a:rPr lang="en-US" altLang="zh-CN" dirty="0">
                <a:solidFill>
                  <a:srgbClr val="000000"/>
                </a:solidFill>
                <a:latin typeface="Consolas" panose="020B0609020204030204" pitchFamily="49" charset="0"/>
              </a:rPr>
              <a:t> //</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_vv2</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:v12 </a:t>
            </a:r>
            <a:r>
              <a:rPr lang="en-US" altLang="zh-CN" b="0" dirty="0">
                <a:solidFill>
                  <a:srgbClr val="1F377F"/>
                </a:solidFill>
                <a:effectLst/>
                <a:latin typeface="Consolas" panose="020B0609020204030204" pitchFamily="49" charset="0"/>
              </a:rPr>
              <a:t>_vv2</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:v13</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uint8x8x2_t</a:t>
            </a:r>
            <a:r>
              <a:rPr lang="en-US" altLang="zh-CN" b="0" dirty="0">
                <a:solidFill>
                  <a:srgbClr val="000000"/>
                </a:solidFill>
                <a:effectLst/>
                <a:latin typeface="Consolas" panose="020B0609020204030204" pitchFamily="49" charset="0"/>
              </a:rPr>
              <a:t> _vv3=</a:t>
            </a:r>
            <a:r>
              <a:rPr lang="en-US" altLang="zh-CN" b="0" dirty="0">
                <a:solidFill>
                  <a:srgbClr val="74531F"/>
                </a:solidFill>
                <a:effectLst/>
                <a:latin typeface="Consolas" panose="020B0609020204030204" pitchFamily="49" charset="0"/>
              </a:rPr>
              <a:t>vtrn_u8</a:t>
            </a:r>
            <a:r>
              <a:rPr lang="en-US" altLang="zh-CN" b="0" dirty="0">
                <a:solidFill>
                  <a:srgbClr val="000000"/>
                </a:solidFill>
                <a:effectLst/>
                <a:latin typeface="Consolas" panose="020B0609020204030204" pitchFamily="49" charset="0"/>
              </a:rPr>
              <a:t>(_v6,_v7);</a:t>
            </a:r>
            <a:r>
              <a:rPr lang="en-US" altLang="zh-CN" dirty="0">
                <a:solidFill>
                  <a:srgbClr val="000000"/>
                </a:solidFill>
                <a:latin typeface="Consolas" panose="020B0609020204030204" pitchFamily="49" charset="0"/>
              </a:rPr>
              <a:t> //</a:t>
            </a:r>
            <a:r>
              <a:rPr lang="en-US" altLang="zh-CN" b="0" dirty="0">
                <a:solidFill>
                  <a:srgbClr val="000000"/>
                </a:solidFill>
                <a:effectLst/>
                <a:latin typeface="Consolas" panose="020B0609020204030204" pitchFamily="49" charset="0"/>
              </a:rPr>
              <a:t> </a:t>
            </a:r>
            <a:r>
              <a:rPr lang="en-US" altLang="zh-CN" b="0" dirty="0">
                <a:solidFill>
                  <a:srgbClr val="1F377F"/>
                </a:solidFill>
                <a:effectLst/>
                <a:latin typeface="Consolas" panose="020B0609020204030204" pitchFamily="49" charset="0"/>
              </a:rPr>
              <a:t>_vv3</a:t>
            </a:r>
            <a:r>
              <a:rPr lang="en-US" altLang="zh-CN" b="0" dirty="0">
                <a:solidFill>
                  <a:srgbClr val="000000"/>
                </a:solidFill>
                <a:effectLst/>
                <a:latin typeface="Consolas" panose="020B0609020204030204" pitchFamily="49" charset="0"/>
              </a:rPr>
              <a:t>.val[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:v14 </a:t>
            </a:r>
            <a:r>
              <a:rPr lang="en-US" altLang="zh-CN" b="0" dirty="0">
                <a:solidFill>
                  <a:srgbClr val="1F377F"/>
                </a:solidFill>
                <a:effectLst/>
                <a:latin typeface="Consolas" panose="020B0609020204030204" pitchFamily="49" charset="0"/>
              </a:rPr>
              <a:t>_vv3</a:t>
            </a:r>
            <a:r>
              <a:rPr lang="en-US" altLang="zh-CN" b="0" dirty="0">
                <a:solidFill>
                  <a:srgbClr val="000000"/>
                </a:solidFill>
                <a:effectLst/>
                <a:latin typeface="Consolas" panose="020B0609020204030204" pitchFamily="49" charset="0"/>
              </a:rPr>
              <a:t>.val[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:v14</a:t>
            </a:r>
          </a:p>
        </p:txBody>
      </p:sp>
      <p:sp>
        <p:nvSpPr>
          <p:cNvPr id="11" name="箭头: 右 10">
            <a:extLst>
              <a:ext uri="{FF2B5EF4-FFF2-40B4-BE49-F238E27FC236}">
                <a16:creationId xmlns:a16="http://schemas.microsoft.com/office/drawing/2014/main" id="{F16AFDF0-8B79-FDC5-1CD5-ACB293D6D80E}"/>
              </a:ext>
            </a:extLst>
          </p:cNvPr>
          <p:cNvSpPr/>
          <p:nvPr/>
        </p:nvSpPr>
        <p:spPr>
          <a:xfrm>
            <a:off x="5662688" y="2204910"/>
            <a:ext cx="978408" cy="484632"/>
          </a:xfrm>
          <a:prstGeom prst="rightArrow">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0BE13CC3-F6A3-605E-72B6-3ECC641CAF10}"/>
              </a:ext>
            </a:extLst>
          </p:cNvPr>
          <p:cNvSpPr txBox="1"/>
          <p:nvPr/>
        </p:nvSpPr>
        <p:spPr>
          <a:xfrm>
            <a:off x="570747" y="207118"/>
            <a:ext cx="3181611" cy="707886"/>
          </a:xfrm>
          <a:prstGeom prst="rect">
            <a:avLst/>
          </a:prstGeom>
          <a:noFill/>
        </p:spPr>
        <p:txBody>
          <a:bodyPr wrap="square" rtlCol="0">
            <a:spAutoFit/>
          </a:bodyPr>
          <a:lstStyle/>
          <a:p>
            <a:r>
              <a:rPr lang="en-US" altLang="zh-CN" sz="4000" b="1" dirty="0">
                <a:latin typeface="+mj-lt"/>
                <a:ea typeface="+mj-ea"/>
                <a:cs typeface="+mj-cs"/>
              </a:rPr>
              <a:t>Transpose</a:t>
            </a:r>
            <a:endParaRPr lang="zh-CN" altLang="en-US" sz="4000" b="1" dirty="0">
              <a:latin typeface="+mj-lt"/>
              <a:ea typeface="+mj-ea"/>
              <a:cs typeface="+mj-cs"/>
            </a:endParaRPr>
          </a:p>
        </p:txBody>
      </p:sp>
      <p:cxnSp>
        <p:nvCxnSpPr>
          <p:cNvPr id="8" name="直接箭头连接符 7">
            <a:extLst>
              <a:ext uri="{FF2B5EF4-FFF2-40B4-BE49-F238E27FC236}">
                <a16:creationId xmlns:a16="http://schemas.microsoft.com/office/drawing/2014/main" id="{D400E945-1D58-5AB0-728E-37A8610FB5EE}"/>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519728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2">
            <a:extLst>
              <a:ext uri="{FF2B5EF4-FFF2-40B4-BE49-F238E27FC236}">
                <a16:creationId xmlns:a16="http://schemas.microsoft.com/office/drawing/2014/main" id="{7E91F8D7-F373-6DC7-126C-2494DF17F2F8}"/>
              </a:ext>
            </a:extLst>
          </p:cNvPr>
          <p:cNvGraphicFramePr>
            <a:graphicFrameLocks noGrp="1"/>
          </p:cNvGraphicFramePr>
          <p:nvPr>
            <p:extLst>
              <p:ext uri="{D42A27DB-BD31-4B8C-83A1-F6EECF244321}">
                <p14:modId xmlns:p14="http://schemas.microsoft.com/office/powerpoint/2010/main" val="415500193"/>
              </p:ext>
            </p:extLst>
          </p:nvPr>
        </p:nvGraphicFramePr>
        <p:xfrm>
          <a:off x="1205986" y="1394464"/>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2</a:t>
                      </a:r>
                      <a:endParaRPr lang="zh-CN" altLang="en-US" dirty="0"/>
                    </a:p>
                  </a:txBody>
                  <a:tcPr>
                    <a:solidFill>
                      <a:schemeClr val="accent1">
                        <a:lumMod val="20000"/>
                        <a:lumOff val="80000"/>
                      </a:schemeClr>
                    </a:solidFill>
                  </a:tcPr>
                </a:tc>
                <a:tc>
                  <a:txBody>
                    <a:bodyPr/>
                    <a:lstStyle/>
                    <a:p>
                      <a:r>
                        <a:rPr lang="en-US" altLang="zh-CN" dirty="0"/>
                        <a:t>10</a:t>
                      </a:r>
                      <a:endParaRPr lang="zh-CN" altLang="en-US" dirty="0"/>
                    </a:p>
                  </a:txBody>
                  <a:tcPr>
                    <a:solidFill>
                      <a:schemeClr val="accent1">
                        <a:lumMod val="20000"/>
                        <a:lumOff val="80000"/>
                      </a:schemeClr>
                    </a:solidFill>
                  </a:tcPr>
                </a:tc>
                <a:tc>
                  <a:txBody>
                    <a:bodyPr/>
                    <a:lstStyle/>
                    <a:p>
                      <a:r>
                        <a:rPr lang="en-US" altLang="zh-CN" dirty="0"/>
                        <a:t>4</a:t>
                      </a:r>
                      <a:endParaRPr lang="zh-CN" altLang="en-US" dirty="0"/>
                    </a:p>
                  </a:txBody>
                  <a:tcPr>
                    <a:solidFill>
                      <a:schemeClr val="accent1">
                        <a:lumMod val="60000"/>
                        <a:lumOff val="40000"/>
                      </a:schemeClr>
                    </a:solidFill>
                  </a:tcPr>
                </a:tc>
                <a:tc>
                  <a:txBody>
                    <a:bodyPr/>
                    <a:lstStyle/>
                    <a:p>
                      <a:r>
                        <a:rPr lang="en-US" altLang="zh-CN" dirty="0"/>
                        <a:t>12</a:t>
                      </a:r>
                      <a:endParaRPr lang="zh-CN" altLang="en-US" dirty="0"/>
                    </a:p>
                  </a:txBody>
                  <a:tcPr>
                    <a:solidFill>
                      <a:schemeClr val="accent1">
                        <a:lumMod val="60000"/>
                        <a:lumOff val="40000"/>
                      </a:schemeClr>
                    </a:solidFill>
                  </a:tcPr>
                </a:tc>
                <a:tc>
                  <a:txBody>
                    <a:bodyPr/>
                    <a:lstStyle/>
                    <a:p>
                      <a:r>
                        <a:rPr lang="en-US" altLang="zh-CN" dirty="0"/>
                        <a:t>6</a:t>
                      </a:r>
                      <a:endParaRPr lang="zh-CN" altLang="en-US" dirty="0"/>
                    </a:p>
                  </a:txBody>
                  <a:tcPr>
                    <a:solidFill>
                      <a:schemeClr val="accent1">
                        <a:lumMod val="20000"/>
                        <a:lumOff val="80000"/>
                      </a:schemeClr>
                    </a:solidFill>
                  </a:tcPr>
                </a:tc>
                <a:tc>
                  <a:txBody>
                    <a:bodyPr/>
                    <a:lstStyle/>
                    <a:p>
                      <a:r>
                        <a:rPr lang="en-US" altLang="zh-CN" dirty="0"/>
                        <a:t>14</a:t>
                      </a:r>
                      <a:endParaRPr lang="zh-CN" altLang="en-US" dirty="0"/>
                    </a:p>
                  </a:txBody>
                  <a:tcPr>
                    <a:solidFill>
                      <a:schemeClr val="accent1">
                        <a:lumMod val="20000"/>
                        <a:lumOff val="80000"/>
                      </a:schemeClr>
                    </a:solidFill>
                  </a:tcPr>
                </a:tc>
                <a:extLst>
                  <a:ext uri="{0D108BD9-81ED-4DB2-BD59-A6C34878D82A}">
                    <a16:rowId xmlns:a16="http://schemas.microsoft.com/office/drawing/2014/main" val="3174519182"/>
                  </a:ext>
                </a:extLst>
              </a:tr>
              <a:tr h="378672">
                <a:tc>
                  <a:txBody>
                    <a:bodyPr/>
                    <a:lstStyle/>
                    <a:p>
                      <a:r>
                        <a:rPr lang="en-US" altLang="zh-CN" dirty="0"/>
                        <a:t>1</a:t>
                      </a:r>
                      <a:endParaRPr lang="zh-CN" altLang="en-US" dirty="0"/>
                    </a:p>
                  </a:txBody>
                  <a:tcPr>
                    <a:solidFill>
                      <a:schemeClr val="accent2">
                        <a:lumMod val="60000"/>
                        <a:lumOff val="40000"/>
                      </a:schemeClr>
                    </a:solidFill>
                  </a:tcPr>
                </a:tc>
                <a:tc>
                  <a:txBody>
                    <a:bodyPr/>
                    <a:lstStyle/>
                    <a:p>
                      <a:r>
                        <a:rPr lang="en-US" altLang="zh-CN" dirty="0"/>
                        <a:t>9</a:t>
                      </a:r>
                      <a:endParaRPr lang="zh-CN" altLang="en-US" dirty="0"/>
                    </a:p>
                  </a:txBody>
                  <a:tcPr>
                    <a:solidFill>
                      <a:schemeClr val="accent2">
                        <a:lumMod val="60000"/>
                        <a:lumOff val="40000"/>
                      </a:schemeClr>
                    </a:solidFill>
                  </a:tcPr>
                </a:tc>
                <a:tc>
                  <a:txBody>
                    <a:bodyPr/>
                    <a:lstStyle/>
                    <a:p>
                      <a:r>
                        <a:rPr lang="en-US" altLang="zh-CN" dirty="0"/>
                        <a:t>3</a:t>
                      </a:r>
                      <a:endParaRPr lang="zh-CN" altLang="en-US" dirty="0"/>
                    </a:p>
                  </a:txBody>
                  <a:tcPr>
                    <a:solidFill>
                      <a:schemeClr val="accent2">
                        <a:lumMod val="20000"/>
                        <a:lumOff val="8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5</a:t>
                      </a:r>
                      <a:endParaRPr lang="zh-CN" altLang="en-US" dirty="0"/>
                    </a:p>
                  </a:txBody>
                  <a:tcPr>
                    <a:solidFill>
                      <a:schemeClr val="accent2">
                        <a:lumMod val="60000"/>
                        <a:lumOff val="40000"/>
                      </a:schemeClr>
                    </a:solidFill>
                  </a:tcPr>
                </a:tc>
                <a:tc>
                  <a:txBody>
                    <a:bodyPr/>
                    <a:lstStyle/>
                    <a:p>
                      <a:r>
                        <a:rPr lang="en-US" altLang="zh-CN" dirty="0"/>
                        <a:t>13</a:t>
                      </a:r>
                      <a:endParaRPr lang="zh-CN" altLang="en-US" dirty="0"/>
                    </a:p>
                  </a:txBody>
                  <a:tcPr>
                    <a:solidFill>
                      <a:schemeClr val="accent2">
                        <a:lumMod val="60000"/>
                        <a:lumOff val="40000"/>
                      </a:schemeClr>
                    </a:solidFill>
                  </a:tcPr>
                </a:tc>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pPr marL="0" algn="l" defTabSz="914332" rtl="0" eaLnBrk="1" latinLnBrk="0" hangingPunct="1"/>
                      <a:r>
                        <a:rPr lang="en-US" altLang="zh-CN" sz="1800" kern="1200" dirty="0">
                          <a:solidFill>
                            <a:schemeClr val="tx1"/>
                          </a:solidFill>
                          <a:latin typeface="+mn-lt"/>
                          <a:ea typeface="+mn-ea"/>
                          <a:cs typeface="+mn-cs"/>
                        </a:rPr>
                        <a:t>16</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24</a:t>
                      </a:r>
                      <a:endParaRPr lang="zh-CN" altLang="en-US" sz="1800" kern="1200" dirty="0">
                        <a:solidFill>
                          <a:schemeClr val="tx1"/>
                        </a:solidFill>
                        <a:latin typeface="+mn-lt"/>
                        <a:ea typeface="+mn-ea"/>
                        <a:cs typeface="+mn-cs"/>
                      </a:endParaRPr>
                    </a:p>
                  </a:txBody>
                  <a:tcPr>
                    <a:solidFill>
                      <a:schemeClr val="accent1">
                        <a:lumMod val="60000"/>
                        <a:lumOff val="40000"/>
                      </a:schemeClr>
                    </a:solidFill>
                  </a:tcPr>
                </a:tc>
                <a:tc>
                  <a:txBody>
                    <a:bodyPr/>
                    <a:lstStyle/>
                    <a:p>
                      <a:pPr marL="0" algn="l" defTabSz="914332" rtl="0" eaLnBrk="1" latinLnBrk="0" hangingPunct="1"/>
                      <a:r>
                        <a:rPr lang="en-US" altLang="zh-CN" sz="1800" kern="1200" dirty="0">
                          <a:solidFill>
                            <a:schemeClr val="tx1"/>
                          </a:solidFill>
                          <a:latin typeface="+mn-lt"/>
                          <a:ea typeface="+mn-ea"/>
                          <a:cs typeface="+mn-cs"/>
                        </a:rPr>
                        <a:t>18</a:t>
                      </a:r>
                      <a:endParaRPr lang="zh-CN" altLang="en-US" sz="1800" kern="1200" dirty="0">
                        <a:solidFill>
                          <a:schemeClr val="tx1"/>
                        </a:solidFill>
                        <a:latin typeface="+mn-lt"/>
                        <a:ea typeface="+mn-ea"/>
                        <a:cs typeface="+mn-cs"/>
                      </a:endParaRPr>
                    </a:p>
                  </a:txBody>
                  <a:tcPr>
                    <a:solidFill>
                      <a:schemeClr val="accent1">
                        <a:lumMod val="20000"/>
                        <a:lumOff val="80000"/>
                      </a:schemeClr>
                    </a:solidFill>
                  </a:tcPr>
                </a:tc>
                <a:tc>
                  <a:txBody>
                    <a:bodyPr/>
                    <a:lstStyle/>
                    <a:p>
                      <a:r>
                        <a:rPr lang="en-US" altLang="zh-CN" dirty="0"/>
                        <a:t>26</a:t>
                      </a:r>
                      <a:endParaRPr lang="zh-CN" altLang="en-US" dirty="0"/>
                    </a:p>
                  </a:txBody>
                  <a:tcPr>
                    <a:solidFill>
                      <a:schemeClr val="accent1">
                        <a:lumMod val="20000"/>
                        <a:lumOff val="80000"/>
                      </a:schemeClr>
                    </a:solidFill>
                  </a:tcPr>
                </a:tc>
                <a:tc>
                  <a:txBody>
                    <a:bodyPr/>
                    <a:lstStyle/>
                    <a:p>
                      <a:r>
                        <a:rPr lang="en-US" altLang="zh-CN" dirty="0"/>
                        <a:t>20</a:t>
                      </a:r>
                      <a:endParaRPr lang="zh-CN" altLang="en-US" dirty="0"/>
                    </a:p>
                  </a:txBody>
                  <a:tcPr>
                    <a:solidFill>
                      <a:schemeClr val="accent1">
                        <a:lumMod val="60000"/>
                        <a:lumOff val="40000"/>
                      </a:schemeClr>
                    </a:solidFill>
                  </a:tcPr>
                </a:tc>
                <a:tc>
                  <a:txBody>
                    <a:bodyPr/>
                    <a:lstStyle/>
                    <a:p>
                      <a:r>
                        <a:rPr lang="en-US" altLang="zh-CN" dirty="0"/>
                        <a:t>28</a:t>
                      </a:r>
                      <a:endParaRPr lang="zh-CN" altLang="en-US" dirty="0"/>
                    </a:p>
                  </a:txBody>
                  <a:tcPr>
                    <a:solidFill>
                      <a:schemeClr val="accent1">
                        <a:lumMod val="60000"/>
                        <a:lumOff val="40000"/>
                      </a:schemeClr>
                    </a:solidFill>
                  </a:tcPr>
                </a:tc>
                <a:tc>
                  <a:txBody>
                    <a:bodyPr/>
                    <a:lstStyle/>
                    <a:p>
                      <a:r>
                        <a:rPr lang="en-US" altLang="zh-CN" dirty="0"/>
                        <a:t>22</a:t>
                      </a:r>
                      <a:endParaRPr lang="zh-CN" altLang="en-US" dirty="0"/>
                    </a:p>
                  </a:txBody>
                  <a:tcPr>
                    <a:solidFill>
                      <a:schemeClr val="accent1">
                        <a:lumMod val="20000"/>
                        <a:lumOff val="80000"/>
                      </a:schemeClr>
                    </a:solidFill>
                  </a:tcPr>
                </a:tc>
                <a:tc>
                  <a:txBody>
                    <a:bodyPr/>
                    <a:lstStyle/>
                    <a:p>
                      <a:r>
                        <a:rPr lang="en-US" altLang="zh-CN" dirty="0"/>
                        <a:t>30</a:t>
                      </a:r>
                      <a:endParaRPr lang="zh-CN" altLang="en-US" dirty="0"/>
                    </a:p>
                  </a:txBody>
                  <a:tcPr>
                    <a:solidFill>
                      <a:schemeClr val="accent1">
                        <a:lumMod val="20000"/>
                        <a:lumOff val="80000"/>
                      </a:schemeClr>
                    </a:solidFill>
                  </a:tcPr>
                </a:tc>
                <a:extLst>
                  <a:ext uri="{0D108BD9-81ED-4DB2-BD59-A6C34878D82A}">
                    <a16:rowId xmlns:a16="http://schemas.microsoft.com/office/drawing/2014/main" val="2086633513"/>
                  </a:ext>
                </a:extLst>
              </a:tr>
              <a:tr h="378672">
                <a:tc>
                  <a:txBody>
                    <a:bodyPr/>
                    <a:lstStyle/>
                    <a:p>
                      <a:r>
                        <a:rPr lang="en-US" altLang="zh-CN" dirty="0"/>
                        <a:t>17</a:t>
                      </a:r>
                      <a:endParaRPr lang="zh-CN" altLang="en-US" dirty="0"/>
                    </a:p>
                  </a:txBody>
                  <a:tcPr>
                    <a:solidFill>
                      <a:schemeClr val="accent2">
                        <a:lumMod val="60000"/>
                        <a:lumOff val="40000"/>
                      </a:schemeClr>
                    </a:solidFill>
                  </a:tcPr>
                </a:tc>
                <a:tc>
                  <a:txBody>
                    <a:bodyPr/>
                    <a:lstStyle/>
                    <a:p>
                      <a:r>
                        <a:rPr lang="en-US" altLang="zh-CN" dirty="0"/>
                        <a:t>25</a:t>
                      </a:r>
                      <a:endParaRPr lang="zh-CN" altLang="en-US" dirty="0"/>
                    </a:p>
                  </a:txBody>
                  <a:tcPr>
                    <a:solidFill>
                      <a:schemeClr val="accent2">
                        <a:lumMod val="60000"/>
                        <a:lumOff val="40000"/>
                      </a:schemeClr>
                    </a:solidFill>
                  </a:tcPr>
                </a:tc>
                <a:tc>
                  <a:txBody>
                    <a:bodyPr/>
                    <a:lstStyle/>
                    <a:p>
                      <a:r>
                        <a:rPr lang="en-US" altLang="zh-CN" dirty="0"/>
                        <a:t>19</a:t>
                      </a:r>
                      <a:endParaRPr lang="zh-CN" altLang="en-US" dirty="0"/>
                    </a:p>
                  </a:txBody>
                  <a:tcPr>
                    <a:solidFill>
                      <a:schemeClr val="accent2">
                        <a:lumMod val="20000"/>
                        <a:lumOff val="8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21</a:t>
                      </a:r>
                      <a:endParaRPr lang="zh-CN" altLang="en-US" dirty="0"/>
                    </a:p>
                  </a:txBody>
                  <a:tcPr>
                    <a:solidFill>
                      <a:schemeClr val="accent2">
                        <a:lumMod val="60000"/>
                        <a:lumOff val="40000"/>
                      </a:schemeClr>
                    </a:solidFill>
                  </a:tcPr>
                </a:tc>
                <a:tc>
                  <a:txBody>
                    <a:bodyPr/>
                    <a:lstStyle/>
                    <a:p>
                      <a:r>
                        <a:rPr lang="en-US" altLang="zh-CN" dirty="0"/>
                        <a:t>29</a:t>
                      </a:r>
                      <a:endParaRPr lang="zh-CN" altLang="en-US" dirty="0"/>
                    </a:p>
                  </a:txBody>
                  <a:tcPr>
                    <a:solidFill>
                      <a:schemeClr val="accent2">
                        <a:lumMod val="60000"/>
                        <a:lumOff val="4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34</a:t>
                      </a:r>
                      <a:endParaRPr lang="zh-CN" altLang="en-US" dirty="0"/>
                    </a:p>
                  </a:txBody>
                  <a:tcPr>
                    <a:solidFill>
                      <a:schemeClr val="accent1">
                        <a:lumMod val="20000"/>
                        <a:lumOff val="80000"/>
                      </a:schemeClr>
                    </a:solidFill>
                  </a:tcPr>
                </a:tc>
                <a:tc>
                  <a:txBody>
                    <a:bodyPr/>
                    <a:lstStyle/>
                    <a:p>
                      <a:r>
                        <a:rPr lang="en-US" altLang="zh-CN" dirty="0"/>
                        <a:t>42</a:t>
                      </a:r>
                      <a:endParaRPr lang="zh-CN" altLang="en-US" dirty="0"/>
                    </a:p>
                  </a:txBody>
                  <a:tcPr>
                    <a:solidFill>
                      <a:schemeClr val="accent1">
                        <a:lumMod val="20000"/>
                        <a:lumOff val="8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44</a:t>
                      </a:r>
                      <a:endParaRPr lang="zh-CN" altLang="en-US" dirty="0"/>
                    </a:p>
                  </a:txBody>
                  <a:tcPr>
                    <a:solidFill>
                      <a:schemeClr val="accent1">
                        <a:lumMod val="60000"/>
                        <a:lumOff val="40000"/>
                      </a:schemeClr>
                    </a:solidFill>
                  </a:tcPr>
                </a:tc>
                <a:tc>
                  <a:txBody>
                    <a:bodyPr/>
                    <a:lstStyle/>
                    <a:p>
                      <a:r>
                        <a:rPr lang="en-US" altLang="zh-CN" dirty="0"/>
                        <a:t>38</a:t>
                      </a:r>
                      <a:endParaRPr lang="zh-CN" altLang="en-US" dirty="0"/>
                    </a:p>
                  </a:txBody>
                  <a:tcPr>
                    <a:solidFill>
                      <a:schemeClr val="accent1">
                        <a:lumMod val="20000"/>
                        <a:lumOff val="80000"/>
                      </a:schemeClr>
                    </a:solidFill>
                  </a:tcPr>
                </a:tc>
                <a:tc>
                  <a:txBody>
                    <a:bodyPr/>
                    <a:lstStyle/>
                    <a:p>
                      <a:r>
                        <a:rPr lang="en-US" altLang="zh-CN" dirty="0"/>
                        <a:t>46</a:t>
                      </a:r>
                      <a:endParaRPr lang="zh-CN" altLang="en-US" dirty="0"/>
                    </a:p>
                  </a:txBody>
                  <a:tcPr>
                    <a:solidFill>
                      <a:schemeClr val="accent1">
                        <a:lumMod val="20000"/>
                        <a:lumOff val="80000"/>
                      </a:schemeClr>
                    </a:solidFill>
                  </a:tcPr>
                </a:tc>
                <a:extLst>
                  <a:ext uri="{0D108BD9-81ED-4DB2-BD59-A6C34878D82A}">
                    <a16:rowId xmlns:a16="http://schemas.microsoft.com/office/drawing/2014/main" val="1462850236"/>
                  </a:ext>
                </a:extLst>
              </a:tr>
              <a:tr h="378672">
                <a:tc>
                  <a:txBody>
                    <a:bodyPr/>
                    <a:lstStyle/>
                    <a:p>
                      <a:r>
                        <a:rPr lang="en-US" altLang="zh-CN" dirty="0"/>
                        <a:t>33</a:t>
                      </a:r>
                      <a:endParaRPr lang="zh-CN" altLang="en-US" dirty="0"/>
                    </a:p>
                  </a:txBody>
                  <a:tcPr>
                    <a:solidFill>
                      <a:schemeClr val="accent2">
                        <a:lumMod val="60000"/>
                        <a:lumOff val="40000"/>
                      </a:schemeClr>
                    </a:solidFill>
                  </a:tcPr>
                </a:tc>
                <a:tc>
                  <a:txBody>
                    <a:bodyPr/>
                    <a:lstStyle/>
                    <a:p>
                      <a:r>
                        <a:rPr lang="en-US" altLang="zh-CN" dirty="0"/>
                        <a:t>41</a:t>
                      </a:r>
                      <a:endParaRPr lang="zh-CN" altLang="en-US" dirty="0"/>
                    </a:p>
                  </a:txBody>
                  <a:tcPr>
                    <a:solidFill>
                      <a:schemeClr val="accent2">
                        <a:lumMod val="60000"/>
                        <a:lumOff val="40000"/>
                      </a:schemeClr>
                    </a:solidFill>
                  </a:tcPr>
                </a:tc>
                <a:tc>
                  <a:txBody>
                    <a:bodyPr/>
                    <a:lstStyle/>
                    <a:p>
                      <a:r>
                        <a:rPr lang="en-US" altLang="zh-CN" dirty="0"/>
                        <a:t>35</a:t>
                      </a:r>
                      <a:endParaRPr lang="zh-CN" altLang="en-US" dirty="0"/>
                    </a:p>
                  </a:txBody>
                  <a:tcPr>
                    <a:solidFill>
                      <a:schemeClr val="accent2">
                        <a:lumMod val="20000"/>
                        <a:lumOff val="80000"/>
                      </a:schemeClr>
                    </a:solidFill>
                  </a:tcPr>
                </a:tc>
                <a:tc>
                  <a:txBody>
                    <a:bodyPr/>
                    <a:lstStyle/>
                    <a:p>
                      <a:r>
                        <a:rPr lang="en-US" altLang="zh-CN" dirty="0"/>
                        <a:t>43</a:t>
                      </a:r>
                      <a:endParaRPr lang="zh-CN" altLang="en-US" dirty="0"/>
                    </a:p>
                  </a:txBody>
                  <a:tcPr>
                    <a:solidFill>
                      <a:schemeClr val="accent2">
                        <a:lumMod val="20000"/>
                        <a:lumOff val="80000"/>
                      </a:schemeClr>
                    </a:solidFill>
                  </a:tcPr>
                </a:tc>
                <a:tc>
                  <a:txBody>
                    <a:bodyPr/>
                    <a:lstStyle/>
                    <a:p>
                      <a:r>
                        <a:rPr lang="en-US" altLang="zh-CN" dirty="0"/>
                        <a:t>37</a:t>
                      </a:r>
                      <a:endParaRPr lang="zh-CN" altLang="en-US" dirty="0"/>
                    </a:p>
                  </a:txBody>
                  <a:tcPr>
                    <a:solidFill>
                      <a:schemeClr val="accent2">
                        <a:lumMod val="60000"/>
                        <a:lumOff val="40000"/>
                      </a:schemeClr>
                    </a:solidFill>
                  </a:tcPr>
                </a:tc>
                <a:tc>
                  <a:txBody>
                    <a:bodyPr/>
                    <a:lstStyle/>
                    <a:p>
                      <a:r>
                        <a:rPr lang="en-US" altLang="zh-CN" dirty="0"/>
                        <a:t>45</a:t>
                      </a:r>
                      <a:endParaRPr lang="zh-CN" altLang="en-US" dirty="0"/>
                    </a:p>
                  </a:txBody>
                  <a:tcPr>
                    <a:solidFill>
                      <a:schemeClr val="accent2">
                        <a:lumMod val="60000"/>
                        <a:lumOff val="4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tc>
                  <a:txBody>
                    <a:bodyPr/>
                    <a:lstStyle/>
                    <a:p>
                      <a:r>
                        <a:rPr lang="en-US" altLang="zh-CN" dirty="0"/>
                        <a:t>50</a:t>
                      </a:r>
                      <a:endParaRPr lang="zh-CN" altLang="en-US" dirty="0"/>
                    </a:p>
                  </a:txBody>
                  <a:tcPr>
                    <a:solidFill>
                      <a:schemeClr val="accent1">
                        <a:lumMod val="20000"/>
                        <a:lumOff val="80000"/>
                      </a:schemeClr>
                    </a:solidFill>
                  </a:tcPr>
                </a:tc>
                <a:tc>
                  <a:txBody>
                    <a:bodyPr/>
                    <a:lstStyle/>
                    <a:p>
                      <a:r>
                        <a:rPr lang="en-US" altLang="zh-CN" dirty="0"/>
                        <a:t>58</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60</a:t>
                      </a:r>
                      <a:endParaRPr lang="zh-CN" altLang="en-US" dirty="0"/>
                    </a:p>
                  </a:txBody>
                  <a:tcPr>
                    <a:solidFill>
                      <a:schemeClr val="accent1">
                        <a:lumMod val="60000"/>
                        <a:lumOff val="40000"/>
                      </a:schemeClr>
                    </a:solidFill>
                  </a:tcPr>
                </a:tc>
                <a:tc>
                  <a:txBody>
                    <a:bodyPr/>
                    <a:lstStyle/>
                    <a:p>
                      <a:r>
                        <a:rPr lang="en-US" altLang="zh-CN" dirty="0"/>
                        <a:t>54</a:t>
                      </a:r>
                      <a:endParaRPr lang="zh-CN" altLang="en-US" dirty="0"/>
                    </a:p>
                  </a:txBody>
                  <a:tcPr>
                    <a:solidFill>
                      <a:schemeClr val="accent1">
                        <a:lumMod val="20000"/>
                        <a:lumOff val="80000"/>
                      </a:schemeClr>
                    </a:solidFill>
                  </a:tcPr>
                </a:tc>
                <a:tc>
                  <a:txBody>
                    <a:bodyPr/>
                    <a:lstStyle/>
                    <a:p>
                      <a:r>
                        <a:rPr lang="en-US" altLang="zh-CN" dirty="0"/>
                        <a:t>62</a:t>
                      </a:r>
                      <a:endParaRPr lang="zh-CN" altLang="en-US" dirty="0"/>
                    </a:p>
                  </a:txBody>
                  <a:tcPr>
                    <a:solidFill>
                      <a:schemeClr val="accent1">
                        <a:lumMod val="20000"/>
                        <a:lumOff val="80000"/>
                      </a:schemeClr>
                    </a:solidFill>
                  </a:tcPr>
                </a:tc>
                <a:extLst>
                  <a:ext uri="{0D108BD9-81ED-4DB2-BD59-A6C34878D82A}">
                    <a16:rowId xmlns:a16="http://schemas.microsoft.com/office/drawing/2014/main" val="1608269531"/>
                  </a:ext>
                </a:extLst>
              </a:tr>
              <a:tr h="378672">
                <a:tc>
                  <a:txBody>
                    <a:bodyPr/>
                    <a:lstStyle/>
                    <a:p>
                      <a:r>
                        <a:rPr lang="en-US" altLang="zh-CN" dirty="0"/>
                        <a:t>49</a:t>
                      </a:r>
                      <a:endParaRPr lang="zh-CN" altLang="en-US" dirty="0"/>
                    </a:p>
                  </a:txBody>
                  <a:tcPr>
                    <a:solidFill>
                      <a:schemeClr val="accent2">
                        <a:lumMod val="60000"/>
                        <a:lumOff val="40000"/>
                      </a:schemeClr>
                    </a:solidFill>
                  </a:tcPr>
                </a:tc>
                <a:tc>
                  <a:txBody>
                    <a:bodyPr/>
                    <a:lstStyle/>
                    <a:p>
                      <a:r>
                        <a:rPr lang="en-US" altLang="zh-CN" dirty="0"/>
                        <a:t>57</a:t>
                      </a:r>
                      <a:endParaRPr lang="zh-CN" altLang="en-US" dirty="0"/>
                    </a:p>
                  </a:txBody>
                  <a:tcPr>
                    <a:solidFill>
                      <a:schemeClr val="accent2">
                        <a:lumMod val="60000"/>
                        <a:lumOff val="40000"/>
                      </a:schemeClr>
                    </a:solidFill>
                  </a:tcPr>
                </a:tc>
                <a:tc>
                  <a:txBody>
                    <a:bodyPr/>
                    <a:lstStyle/>
                    <a:p>
                      <a:r>
                        <a:rPr lang="en-US" altLang="zh-CN" dirty="0"/>
                        <a:t>51</a:t>
                      </a:r>
                      <a:endParaRPr lang="zh-CN" altLang="en-US" dirty="0"/>
                    </a:p>
                  </a:txBody>
                  <a:tcPr>
                    <a:solidFill>
                      <a:schemeClr val="accent2">
                        <a:lumMod val="20000"/>
                        <a:lumOff val="8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53</a:t>
                      </a:r>
                      <a:endParaRPr lang="zh-CN" altLang="en-US" dirty="0"/>
                    </a:p>
                  </a:txBody>
                  <a:tcPr>
                    <a:solidFill>
                      <a:schemeClr val="accent2">
                        <a:lumMod val="60000"/>
                        <a:lumOff val="40000"/>
                      </a:schemeClr>
                    </a:solidFill>
                  </a:tcPr>
                </a:tc>
                <a:tc>
                  <a:txBody>
                    <a:bodyPr/>
                    <a:lstStyle/>
                    <a:p>
                      <a:r>
                        <a:rPr lang="en-US" altLang="zh-CN" dirty="0"/>
                        <a:t>61</a:t>
                      </a:r>
                      <a:endParaRPr lang="zh-CN" altLang="en-US" dirty="0"/>
                    </a:p>
                  </a:txBody>
                  <a:tcPr>
                    <a:solidFill>
                      <a:schemeClr val="accent2">
                        <a:lumMod val="60000"/>
                        <a:lumOff val="4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7" name="文本框 6">
            <a:extLst>
              <a:ext uri="{FF2B5EF4-FFF2-40B4-BE49-F238E27FC236}">
                <a16:creationId xmlns:a16="http://schemas.microsoft.com/office/drawing/2014/main" id="{B6E5825C-6D99-98BA-ABF9-5DA57EB8C9E0}"/>
              </a:ext>
            </a:extLst>
          </p:cNvPr>
          <p:cNvSpPr txBox="1"/>
          <p:nvPr/>
        </p:nvSpPr>
        <p:spPr>
          <a:xfrm>
            <a:off x="6885865" y="1306601"/>
            <a:ext cx="701174" cy="3029376"/>
          </a:xfrm>
          <a:prstGeom prst="rect">
            <a:avLst/>
          </a:prstGeom>
          <a:noFill/>
        </p:spPr>
        <p:txBody>
          <a:bodyPr wrap="square" rtlCol="0">
            <a:spAutoFit/>
          </a:bodyPr>
          <a:lstStyle/>
          <a:p>
            <a:pPr>
              <a:spcAft>
                <a:spcPts val="800"/>
              </a:spcAft>
            </a:pPr>
            <a:r>
              <a:rPr lang="en-US" altLang="zh-CN" dirty="0"/>
              <a:t>V16</a:t>
            </a:r>
          </a:p>
          <a:p>
            <a:pPr>
              <a:spcAft>
                <a:spcPts val="800"/>
              </a:spcAft>
            </a:pPr>
            <a:r>
              <a:rPr lang="en-US" altLang="zh-CN" dirty="0"/>
              <a:t>V17</a:t>
            </a:r>
          </a:p>
          <a:p>
            <a:pPr>
              <a:spcAft>
                <a:spcPts val="800"/>
              </a:spcAft>
            </a:pPr>
            <a:r>
              <a:rPr lang="en-US" altLang="zh-CN" dirty="0"/>
              <a:t>V18</a:t>
            </a:r>
          </a:p>
          <a:p>
            <a:pPr>
              <a:spcAft>
                <a:spcPts val="800"/>
              </a:spcAft>
            </a:pPr>
            <a:r>
              <a:rPr lang="en-US" altLang="zh-CN" dirty="0"/>
              <a:t>V19</a:t>
            </a:r>
          </a:p>
          <a:p>
            <a:pPr>
              <a:spcAft>
                <a:spcPts val="800"/>
              </a:spcAft>
            </a:pPr>
            <a:r>
              <a:rPr lang="en-US" altLang="zh-CN" dirty="0"/>
              <a:t>V20</a:t>
            </a:r>
          </a:p>
          <a:p>
            <a:pPr>
              <a:spcAft>
                <a:spcPts val="800"/>
              </a:spcAft>
            </a:pPr>
            <a:r>
              <a:rPr lang="en-US" altLang="zh-CN" dirty="0"/>
              <a:t>V21</a:t>
            </a:r>
          </a:p>
          <a:p>
            <a:pPr>
              <a:spcAft>
                <a:spcPts val="800"/>
              </a:spcAft>
            </a:pPr>
            <a:r>
              <a:rPr lang="en-US" altLang="zh-CN" dirty="0"/>
              <a:t>V22</a:t>
            </a:r>
          </a:p>
          <a:p>
            <a:pPr>
              <a:spcAft>
                <a:spcPts val="800"/>
              </a:spcAft>
            </a:pPr>
            <a:r>
              <a:rPr lang="en-US" altLang="zh-CN" dirty="0"/>
              <a:t>v23</a:t>
            </a:r>
            <a:endParaRPr lang="zh-CN" altLang="en-US" dirty="0"/>
          </a:p>
        </p:txBody>
      </p:sp>
      <p:sp>
        <p:nvSpPr>
          <p:cNvPr id="10" name="文本框 9">
            <a:extLst>
              <a:ext uri="{FF2B5EF4-FFF2-40B4-BE49-F238E27FC236}">
                <a16:creationId xmlns:a16="http://schemas.microsoft.com/office/drawing/2014/main" id="{976860BA-130E-05A8-9192-0DE74C2DA98B}"/>
              </a:ext>
            </a:extLst>
          </p:cNvPr>
          <p:cNvSpPr txBox="1"/>
          <p:nvPr/>
        </p:nvSpPr>
        <p:spPr>
          <a:xfrm>
            <a:off x="692764" y="4904646"/>
            <a:ext cx="10711163"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_vv4=</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(_v8,_v10);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vv4.val[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:v16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vv4.val[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:v17</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_vv5=</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(_v9,_v11);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vv5.val[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:v18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vv5.val[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:v19</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_vv6=</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(_v12,_v14);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vv6.val[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:v20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vv6.val[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:v21</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uint16x4x2_t</a:t>
            </a:r>
            <a:r>
              <a:rPr lang="en-US" altLang="zh-CN" b="0" dirty="0">
                <a:solidFill>
                  <a:srgbClr val="000000"/>
                </a:solidFill>
                <a:effectLst/>
                <a:latin typeface="Consolas" panose="020B0609020204030204" pitchFamily="49" charset="0"/>
              </a:rPr>
              <a:t> _vv7=</a:t>
            </a:r>
            <a:r>
              <a:rPr lang="en-US" altLang="zh-CN" b="0" dirty="0">
                <a:solidFill>
                  <a:srgbClr val="74531F"/>
                </a:solidFill>
                <a:effectLst/>
                <a:latin typeface="Consolas" panose="020B0609020204030204" pitchFamily="49" charset="0"/>
              </a:rPr>
              <a:t>vtrn_u16</a:t>
            </a:r>
            <a:r>
              <a:rPr lang="en-US" altLang="zh-CN" b="0" dirty="0">
                <a:solidFill>
                  <a:srgbClr val="000000"/>
                </a:solidFill>
                <a:effectLst/>
                <a:latin typeface="Consolas" panose="020B0609020204030204" pitchFamily="49" charset="0"/>
              </a:rPr>
              <a:t>(_v13,_v15); //</a:t>
            </a:r>
            <a:r>
              <a:rPr lang="en-US" altLang="zh-CN" b="0" dirty="0">
                <a:solidFill>
                  <a:srgbClr val="1F377F"/>
                </a:solidFill>
                <a:effectLst/>
                <a:latin typeface="Consolas" panose="020B0609020204030204" pitchFamily="49" charset="0"/>
              </a:rPr>
              <a:t> _</a:t>
            </a:r>
            <a:r>
              <a:rPr lang="en-US" altLang="zh-CN" b="0" dirty="0">
                <a:solidFill>
                  <a:srgbClr val="000000"/>
                </a:solidFill>
                <a:effectLst/>
                <a:latin typeface="Consolas" panose="020B0609020204030204" pitchFamily="49" charset="0"/>
              </a:rPr>
              <a:t>vv7.val[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:v22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vv7.val[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:v23</a:t>
            </a:r>
          </a:p>
        </p:txBody>
      </p:sp>
      <p:sp>
        <p:nvSpPr>
          <p:cNvPr id="11" name="箭头: 右 10">
            <a:extLst>
              <a:ext uri="{FF2B5EF4-FFF2-40B4-BE49-F238E27FC236}">
                <a16:creationId xmlns:a16="http://schemas.microsoft.com/office/drawing/2014/main" id="{F16AFDF0-8B79-FDC5-1CD5-ACB293D6D80E}"/>
              </a:ext>
            </a:extLst>
          </p:cNvPr>
          <p:cNvSpPr/>
          <p:nvPr/>
        </p:nvSpPr>
        <p:spPr>
          <a:xfrm>
            <a:off x="5662688" y="2204910"/>
            <a:ext cx="978408" cy="484632"/>
          </a:xfrm>
          <a:prstGeom prst="rightArrow">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2">
            <a:extLst>
              <a:ext uri="{FF2B5EF4-FFF2-40B4-BE49-F238E27FC236}">
                <a16:creationId xmlns:a16="http://schemas.microsoft.com/office/drawing/2014/main" id="{68BDD535-E85E-147C-FDFC-4085413D7A53}"/>
              </a:ext>
            </a:extLst>
          </p:cNvPr>
          <p:cNvGraphicFramePr>
            <a:graphicFrameLocks noGrp="1"/>
          </p:cNvGraphicFramePr>
          <p:nvPr>
            <p:extLst>
              <p:ext uri="{D42A27DB-BD31-4B8C-83A1-F6EECF244321}">
                <p14:modId xmlns:p14="http://schemas.microsoft.com/office/powerpoint/2010/main" val="3987780214"/>
              </p:ext>
            </p:extLst>
          </p:nvPr>
        </p:nvGraphicFramePr>
        <p:xfrm>
          <a:off x="7660936" y="1304654"/>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1">
                        <a:lumMod val="60000"/>
                        <a:lumOff val="40000"/>
                      </a:schemeClr>
                    </a:solidFill>
                  </a:tcPr>
                </a:tc>
                <a:tc>
                  <a:txBody>
                    <a:bodyPr/>
                    <a:lstStyle/>
                    <a:p>
                      <a:r>
                        <a:rPr lang="en-US" altLang="zh-CN" dirty="0"/>
                        <a:t>4</a:t>
                      </a:r>
                      <a:endParaRPr lang="zh-CN" altLang="en-US" dirty="0"/>
                    </a:p>
                  </a:txBody>
                  <a:tcPr>
                    <a:solidFill>
                      <a:schemeClr val="accent1">
                        <a:lumMod val="60000"/>
                        <a:lumOff val="40000"/>
                      </a:schemeClr>
                    </a:solidFill>
                  </a:tcPr>
                </a:tc>
                <a:tc>
                  <a:txBody>
                    <a:bodyPr/>
                    <a:lstStyle/>
                    <a:p>
                      <a:r>
                        <a:rPr lang="en-US" altLang="zh-CN" dirty="0"/>
                        <a:t>12</a:t>
                      </a:r>
                      <a:endParaRPr lang="zh-CN" altLang="en-US" dirty="0"/>
                    </a:p>
                  </a:txBody>
                  <a:tcPr>
                    <a:solidFill>
                      <a:schemeClr val="accent1">
                        <a:lumMod val="60000"/>
                        <a:lumOff val="40000"/>
                      </a:schemeClr>
                    </a:solidFill>
                  </a:tcPr>
                </a:tc>
                <a:tc>
                  <a:txBody>
                    <a:bodyPr/>
                    <a:lstStyle/>
                    <a:p>
                      <a:r>
                        <a:rPr lang="en-US" altLang="zh-CN" dirty="0"/>
                        <a:t>20</a:t>
                      </a:r>
                      <a:endParaRPr lang="zh-CN" altLang="en-US" dirty="0"/>
                    </a:p>
                  </a:txBody>
                  <a:tcPr>
                    <a:solidFill>
                      <a:schemeClr val="accent1">
                        <a:lumMod val="60000"/>
                        <a:lumOff val="40000"/>
                      </a:schemeClr>
                    </a:solidFill>
                  </a:tcPr>
                </a:tc>
                <a:tc>
                  <a:txBody>
                    <a:bodyPr/>
                    <a:lstStyle/>
                    <a:p>
                      <a:r>
                        <a:rPr lang="en-US" altLang="zh-CN" dirty="0"/>
                        <a:t>28</a:t>
                      </a:r>
                      <a:endParaRPr lang="zh-CN" altLang="en-US" dirty="0"/>
                    </a:p>
                  </a:txBody>
                  <a:tcPr>
                    <a:solidFill>
                      <a:schemeClr val="accent1">
                        <a:lumMod val="60000"/>
                        <a:lumOff val="40000"/>
                      </a:schemeClr>
                    </a:solidFill>
                  </a:tcPr>
                </a:tc>
                <a:extLst>
                  <a:ext uri="{0D108BD9-81ED-4DB2-BD59-A6C34878D82A}">
                    <a16:rowId xmlns:a16="http://schemas.microsoft.com/office/drawing/2014/main" val="3174519182"/>
                  </a:ext>
                </a:extLst>
              </a:tr>
              <a:tr h="378672">
                <a:tc>
                  <a:txBody>
                    <a:bodyPr/>
                    <a:lstStyle/>
                    <a:p>
                      <a:r>
                        <a:rPr lang="en-US" altLang="zh-CN" dirty="0"/>
                        <a:t>2</a:t>
                      </a:r>
                      <a:endParaRPr lang="zh-CN" altLang="en-US" dirty="0"/>
                    </a:p>
                  </a:txBody>
                  <a:tcPr>
                    <a:solidFill>
                      <a:schemeClr val="accent1">
                        <a:lumMod val="20000"/>
                        <a:lumOff val="80000"/>
                      </a:schemeClr>
                    </a:solidFill>
                  </a:tcPr>
                </a:tc>
                <a:tc>
                  <a:txBody>
                    <a:bodyPr/>
                    <a:lstStyle/>
                    <a:p>
                      <a:r>
                        <a:rPr lang="en-US" altLang="zh-CN" dirty="0"/>
                        <a:t>10</a:t>
                      </a:r>
                      <a:endParaRPr lang="zh-CN" altLang="en-US" dirty="0"/>
                    </a:p>
                  </a:txBody>
                  <a:tcPr>
                    <a:solidFill>
                      <a:schemeClr val="accent1">
                        <a:lumMod val="20000"/>
                        <a:lumOff val="80000"/>
                      </a:schemeClr>
                    </a:solidFill>
                  </a:tcPr>
                </a:tc>
                <a:tc>
                  <a:txBody>
                    <a:bodyPr/>
                    <a:lstStyle/>
                    <a:p>
                      <a:r>
                        <a:rPr lang="en-US" altLang="zh-CN" dirty="0"/>
                        <a:t>18</a:t>
                      </a:r>
                      <a:endParaRPr lang="zh-CN" altLang="en-US" dirty="0"/>
                    </a:p>
                  </a:txBody>
                  <a:tcPr>
                    <a:solidFill>
                      <a:schemeClr val="accent1">
                        <a:lumMod val="20000"/>
                        <a:lumOff val="80000"/>
                      </a:schemeClr>
                    </a:solidFill>
                  </a:tcPr>
                </a:tc>
                <a:tc>
                  <a:txBody>
                    <a:bodyPr/>
                    <a:lstStyle/>
                    <a:p>
                      <a:r>
                        <a:rPr lang="en-US" altLang="zh-CN" dirty="0"/>
                        <a:t>26</a:t>
                      </a:r>
                      <a:endParaRPr lang="zh-CN" altLang="en-US" dirty="0"/>
                    </a:p>
                  </a:txBody>
                  <a:tcPr>
                    <a:solidFill>
                      <a:schemeClr val="accent1">
                        <a:lumMod val="20000"/>
                        <a:lumOff val="80000"/>
                      </a:schemeClr>
                    </a:solidFill>
                  </a:tcPr>
                </a:tc>
                <a:tc>
                  <a:txBody>
                    <a:bodyPr/>
                    <a:lstStyle/>
                    <a:p>
                      <a:r>
                        <a:rPr lang="en-US" altLang="zh-CN" dirty="0"/>
                        <a:t>6</a:t>
                      </a:r>
                      <a:endParaRPr lang="zh-CN" altLang="en-US" dirty="0"/>
                    </a:p>
                  </a:txBody>
                  <a:tcPr>
                    <a:solidFill>
                      <a:schemeClr val="accent1">
                        <a:lumMod val="20000"/>
                        <a:lumOff val="80000"/>
                      </a:schemeClr>
                    </a:solidFill>
                  </a:tcPr>
                </a:tc>
                <a:tc>
                  <a:txBody>
                    <a:bodyPr/>
                    <a:lstStyle/>
                    <a:p>
                      <a:r>
                        <a:rPr lang="en-US" altLang="zh-CN" dirty="0"/>
                        <a:t>14</a:t>
                      </a:r>
                      <a:endParaRPr lang="zh-CN" altLang="en-US" dirty="0"/>
                    </a:p>
                  </a:txBody>
                  <a:tcPr>
                    <a:solidFill>
                      <a:schemeClr val="accent1">
                        <a:lumMod val="20000"/>
                        <a:lumOff val="80000"/>
                      </a:schemeClr>
                    </a:solidFill>
                  </a:tcPr>
                </a:tc>
                <a:tc>
                  <a:txBody>
                    <a:bodyPr/>
                    <a:lstStyle/>
                    <a:p>
                      <a:r>
                        <a:rPr lang="en-US" altLang="zh-CN" dirty="0"/>
                        <a:t>22</a:t>
                      </a:r>
                      <a:endParaRPr lang="zh-CN" altLang="en-US" dirty="0"/>
                    </a:p>
                  </a:txBody>
                  <a:tcPr>
                    <a:solidFill>
                      <a:schemeClr val="accent1">
                        <a:lumMod val="20000"/>
                        <a:lumOff val="80000"/>
                      </a:schemeClr>
                    </a:solidFill>
                  </a:tcPr>
                </a:tc>
                <a:tc>
                  <a:txBody>
                    <a:bodyPr/>
                    <a:lstStyle/>
                    <a:p>
                      <a:r>
                        <a:rPr lang="en-US" altLang="zh-CN" dirty="0"/>
                        <a:t>30</a:t>
                      </a:r>
                      <a:endParaRPr lang="zh-CN" altLang="en-US" dirty="0"/>
                    </a:p>
                  </a:txBody>
                  <a:tcPr>
                    <a:solidFill>
                      <a:schemeClr val="accent1">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a:t>
                      </a:r>
                      <a:endParaRPr lang="zh-CN" altLang="en-US" dirty="0"/>
                    </a:p>
                  </a:txBody>
                  <a:tcPr>
                    <a:solidFill>
                      <a:schemeClr val="accent2">
                        <a:lumMod val="60000"/>
                        <a:lumOff val="40000"/>
                      </a:schemeClr>
                    </a:solidFill>
                  </a:tcPr>
                </a:tc>
                <a:tc>
                  <a:txBody>
                    <a:bodyPr/>
                    <a:lstStyle/>
                    <a:p>
                      <a:r>
                        <a:rPr lang="en-US" altLang="zh-CN" dirty="0"/>
                        <a:t>9</a:t>
                      </a:r>
                      <a:endParaRPr lang="zh-CN" altLang="en-US" dirty="0"/>
                    </a:p>
                  </a:txBody>
                  <a:tcPr>
                    <a:solidFill>
                      <a:schemeClr val="accent2">
                        <a:lumMod val="60000"/>
                        <a:lumOff val="40000"/>
                      </a:schemeClr>
                    </a:solidFill>
                  </a:tcPr>
                </a:tc>
                <a:tc>
                  <a:txBody>
                    <a:bodyPr/>
                    <a:lstStyle/>
                    <a:p>
                      <a:r>
                        <a:rPr lang="en-US" altLang="zh-CN" dirty="0"/>
                        <a:t>17</a:t>
                      </a:r>
                      <a:endParaRPr lang="zh-CN" altLang="en-US" dirty="0"/>
                    </a:p>
                  </a:txBody>
                  <a:tcPr>
                    <a:solidFill>
                      <a:schemeClr val="accent2">
                        <a:lumMod val="60000"/>
                        <a:lumOff val="40000"/>
                      </a:schemeClr>
                    </a:solidFill>
                  </a:tcPr>
                </a:tc>
                <a:tc>
                  <a:txBody>
                    <a:bodyPr/>
                    <a:lstStyle/>
                    <a:p>
                      <a:r>
                        <a:rPr lang="en-US" altLang="zh-CN" dirty="0"/>
                        <a:t>25</a:t>
                      </a:r>
                      <a:endParaRPr lang="zh-CN" altLang="en-US" dirty="0"/>
                    </a:p>
                  </a:txBody>
                  <a:tcPr>
                    <a:solidFill>
                      <a:schemeClr val="accent2">
                        <a:lumMod val="60000"/>
                        <a:lumOff val="40000"/>
                      </a:schemeClr>
                    </a:solidFill>
                  </a:tcPr>
                </a:tc>
                <a:tc>
                  <a:txBody>
                    <a:bodyPr/>
                    <a:lstStyle/>
                    <a:p>
                      <a:r>
                        <a:rPr lang="en-US" altLang="zh-CN" dirty="0"/>
                        <a:t>5</a:t>
                      </a:r>
                      <a:endParaRPr lang="zh-CN" altLang="en-US" dirty="0"/>
                    </a:p>
                  </a:txBody>
                  <a:tcPr>
                    <a:solidFill>
                      <a:schemeClr val="accent2">
                        <a:lumMod val="60000"/>
                        <a:lumOff val="40000"/>
                      </a:schemeClr>
                    </a:solidFill>
                  </a:tcPr>
                </a:tc>
                <a:tc>
                  <a:txBody>
                    <a:bodyPr/>
                    <a:lstStyle/>
                    <a:p>
                      <a:r>
                        <a:rPr lang="en-US" altLang="zh-CN" dirty="0"/>
                        <a:t>13</a:t>
                      </a:r>
                      <a:endParaRPr lang="zh-CN" altLang="en-US" dirty="0"/>
                    </a:p>
                  </a:txBody>
                  <a:tcPr>
                    <a:solidFill>
                      <a:schemeClr val="accent2">
                        <a:lumMod val="60000"/>
                        <a:lumOff val="40000"/>
                      </a:schemeClr>
                    </a:solidFill>
                  </a:tcPr>
                </a:tc>
                <a:tc>
                  <a:txBody>
                    <a:bodyPr/>
                    <a:lstStyle/>
                    <a:p>
                      <a:r>
                        <a:rPr lang="en-US" altLang="zh-CN" dirty="0"/>
                        <a:t>21</a:t>
                      </a:r>
                      <a:endParaRPr lang="zh-CN" altLang="en-US" dirty="0"/>
                    </a:p>
                  </a:txBody>
                  <a:tcPr>
                    <a:solidFill>
                      <a:schemeClr val="accent2">
                        <a:lumMod val="60000"/>
                        <a:lumOff val="40000"/>
                      </a:schemeClr>
                    </a:solidFill>
                  </a:tcPr>
                </a:tc>
                <a:tc>
                  <a:txBody>
                    <a:bodyPr/>
                    <a:lstStyle/>
                    <a:p>
                      <a:r>
                        <a:rPr lang="en-US" altLang="zh-CN" dirty="0"/>
                        <a:t>29</a:t>
                      </a:r>
                      <a:endParaRPr lang="zh-CN" altLang="en-US" dirty="0"/>
                    </a:p>
                  </a:txBody>
                  <a:tcPr>
                    <a:solidFill>
                      <a:schemeClr val="accent2">
                        <a:lumMod val="60000"/>
                        <a:lumOff val="40000"/>
                      </a:schemeClr>
                    </a:solidFill>
                  </a:tcPr>
                </a:tc>
                <a:extLst>
                  <a:ext uri="{0D108BD9-81ED-4DB2-BD59-A6C34878D82A}">
                    <a16:rowId xmlns:a16="http://schemas.microsoft.com/office/drawing/2014/main" val="2086633513"/>
                  </a:ext>
                </a:extLst>
              </a:tr>
              <a:tr h="378672">
                <a:tc>
                  <a:txBody>
                    <a:bodyPr/>
                    <a:lstStyle/>
                    <a:p>
                      <a:r>
                        <a:rPr lang="en-US" altLang="zh-CN" dirty="0"/>
                        <a:t>3</a:t>
                      </a:r>
                      <a:endParaRPr lang="zh-CN" altLang="en-US" dirty="0"/>
                    </a:p>
                  </a:txBody>
                  <a:tcPr>
                    <a:solidFill>
                      <a:schemeClr val="accent2">
                        <a:lumMod val="20000"/>
                        <a:lumOff val="80000"/>
                      </a:schemeClr>
                    </a:solidFill>
                  </a:tcPr>
                </a:tc>
                <a:tc>
                  <a:txBody>
                    <a:bodyPr/>
                    <a:lstStyle/>
                    <a:p>
                      <a:r>
                        <a:rPr lang="en-US" altLang="zh-CN" dirty="0"/>
                        <a:t>11</a:t>
                      </a:r>
                      <a:endParaRPr lang="zh-CN" altLang="en-US" dirty="0"/>
                    </a:p>
                  </a:txBody>
                  <a:tcPr>
                    <a:solidFill>
                      <a:schemeClr val="accent2">
                        <a:lumMod val="20000"/>
                        <a:lumOff val="80000"/>
                      </a:schemeClr>
                    </a:solidFill>
                  </a:tcPr>
                </a:tc>
                <a:tc>
                  <a:txBody>
                    <a:bodyPr/>
                    <a:lstStyle/>
                    <a:p>
                      <a:r>
                        <a:rPr lang="en-US" altLang="zh-CN" dirty="0"/>
                        <a:t>19</a:t>
                      </a:r>
                      <a:endParaRPr lang="zh-CN" altLang="en-US" dirty="0"/>
                    </a:p>
                  </a:txBody>
                  <a:tcPr>
                    <a:solidFill>
                      <a:schemeClr val="accent2">
                        <a:lumMod val="20000"/>
                        <a:lumOff val="80000"/>
                      </a:schemeClr>
                    </a:solidFill>
                  </a:tcPr>
                </a:tc>
                <a:tc>
                  <a:txBody>
                    <a:bodyPr/>
                    <a:lstStyle/>
                    <a:p>
                      <a:r>
                        <a:rPr lang="en-US" altLang="zh-CN" dirty="0"/>
                        <a:t>27</a:t>
                      </a:r>
                      <a:endParaRPr lang="zh-CN" altLang="en-US" dirty="0"/>
                    </a:p>
                  </a:txBody>
                  <a:tcPr>
                    <a:solidFill>
                      <a:schemeClr val="accent2">
                        <a:lumMod val="20000"/>
                        <a:lumOff val="80000"/>
                      </a:schemeClr>
                    </a:solidFill>
                  </a:tcPr>
                </a:tc>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tc>
                  <a:txBody>
                    <a:bodyPr/>
                    <a:lstStyle/>
                    <a:p>
                      <a:r>
                        <a:rPr lang="en-US" altLang="zh-CN" dirty="0"/>
                        <a:t>36</a:t>
                      </a:r>
                      <a:endParaRPr lang="zh-CN" altLang="en-US" dirty="0"/>
                    </a:p>
                  </a:txBody>
                  <a:tcPr>
                    <a:solidFill>
                      <a:schemeClr val="accent1">
                        <a:lumMod val="60000"/>
                        <a:lumOff val="40000"/>
                      </a:schemeClr>
                    </a:solidFill>
                  </a:tcPr>
                </a:tc>
                <a:tc>
                  <a:txBody>
                    <a:bodyPr/>
                    <a:lstStyle/>
                    <a:p>
                      <a:r>
                        <a:rPr lang="en-US" altLang="zh-CN" dirty="0"/>
                        <a:t>44</a:t>
                      </a:r>
                      <a:endParaRPr lang="zh-CN" altLang="en-US" dirty="0"/>
                    </a:p>
                  </a:txBody>
                  <a:tcPr>
                    <a:solidFill>
                      <a:schemeClr val="accent1">
                        <a:lumMod val="60000"/>
                        <a:lumOff val="40000"/>
                      </a:schemeClr>
                    </a:solidFill>
                  </a:tcPr>
                </a:tc>
                <a:tc>
                  <a:txBody>
                    <a:bodyPr/>
                    <a:lstStyle/>
                    <a:p>
                      <a:r>
                        <a:rPr lang="en-US" altLang="zh-CN" dirty="0"/>
                        <a:t>52</a:t>
                      </a:r>
                      <a:endParaRPr lang="zh-CN" altLang="en-US" dirty="0"/>
                    </a:p>
                  </a:txBody>
                  <a:tcPr>
                    <a:solidFill>
                      <a:schemeClr val="accent1">
                        <a:lumMod val="60000"/>
                        <a:lumOff val="40000"/>
                      </a:schemeClr>
                    </a:solidFill>
                  </a:tcPr>
                </a:tc>
                <a:tc>
                  <a:txBody>
                    <a:bodyPr/>
                    <a:lstStyle/>
                    <a:p>
                      <a:r>
                        <a:rPr lang="en-US" altLang="zh-CN" dirty="0"/>
                        <a:t>60</a:t>
                      </a:r>
                      <a:endParaRPr lang="zh-CN" altLang="en-US" dirty="0"/>
                    </a:p>
                  </a:txBody>
                  <a:tcPr>
                    <a:solidFill>
                      <a:schemeClr val="accent1">
                        <a:lumMod val="60000"/>
                        <a:lumOff val="40000"/>
                      </a:schemeClr>
                    </a:solidFill>
                  </a:tcPr>
                </a:tc>
                <a:extLst>
                  <a:ext uri="{0D108BD9-81ED-4DB2-BD59-A6C34878D82A}">
                    <a16:rowId xmlns:a16="http://schemas.microsoft.com/office/drawing/2014/main" val="1462850236"/>
                  </a:ext>
                </a:extLst>
              </a:tr>
              <a:tr h="378672">
                <a:tc>
                  <a:txBody>
                    <a:bodyPr/>
                    <a:lstStyle/>
                    <a:p>
                      <a:r>
                        <a:rPr lang="en-US" altLang="zh-CN" dirty="0"/>
                        <a:t>34</a:t>
                      </a:r>
                      <a:endParaRPr lang="zh-CN" altLang="en-US" dirty="0"/>
                    </a:p>
                  </a:txBody>
                  <a:tcPr>
                    <a:solidFill>
                      <a:schemeClr val="accent1">
                        <a:lumMod val="20000"/>
                        <a:lumOff val="80000"/>
                      </a:schemeClr>
                    </a:solidFill>
                  </a:tcPr>
                </a:tc>
                <a:tc>
                  <a:txBody>
                    <a:bodyPr/>
                    <a:lstStyle/>
                    <a:p>
                      <a:r>
                        <a:rPr lang="en-US" altLang="zh-CN" dirty="0"/>
                        <a:t>42</a:t>
                      </a:r>
                      <a:endParaRPr lang="zh-CN" altLang="en-US" dirty="0"/>
                    </a:p>
                  </a:txBody>
                  <a:tcPr>
                    <a:solidFill>
                      <a:schemeClr val="accent1">
                        <a:lumMod val="20000"/>
                        <a:lumOff val="80000"/>
                      </a:schemeClr>
                    </a:solidFill>
                  </a:tcPr>
                </a:tc>
                <a:tc>
                  <a:txBody>
                    <a:bodyPr/>
                    <a:lstStyle/>
                    <a:p>
                      <a:r>
                        <a:rPr lang="en-US" altLang="zh-CN" dirty="0"/>
                        <a:t>50</a:t>
                      </a:r>
                      <a:endParaRPr lang="zh-CN" altLang="en-US" dirty="0"/>
                    </a:p>
                  </a:txBody>
                  <a:tcPr>
                    <a:solidFill>
                      <a:schemeClr val="accent1">
                        <a:lumMod val="20000"/>
                        <a:lumOff val="80000"/>
                      </a:schemeClr>
                    </a:solidFill>
                  </a:tcPr>
                </a:tc>
                <a:tc>
                  <a:txBody>
                    <a:bodyPr/>
                    <a:lstStyle/>
                    <a:p>
                      <a:r>
                        <a:rPr lang="en-US" altLang="zh-CN" dirty="0"/>
                        <a:t>58</a:t>
                      </a:r>
                      <a:endParaRPr lang="zh-CN" altLang="en-US" dirty="0"/>
                    </a:p>
                  </a:txBody>
                  <a:tcPr>
                    <a:solidFill>
                      <a:schemeClr val="accent1">
                        <a:lumMod val="20000"/>
                        <a:lumOff val="80000"/>
                      </a:schemeClr>
                    </a:solidFill>
                  </a:tcPr>
                </a:tc>
                <a:tc>
                  <a:txBody>
                    <a:bodyPr/>
                    <a:lstStyle/>
                    <a:p>
                      <a:r>
                        <a:rPr lang="en-US" altLang="zh-CN" dirty="0"/>
                        <a:t>38</a:t>
                      </a:r>
                      <a:endParaRPr lang="zh-CN" altLang="en-US" dirty="0"/>
                    </a:p>
                  </a:txBody>
                  <a:tcPr>
                    <a:solidFill>
                      <a:schemeClr val="accent1">
                        <a:lumMod val="20000"/>
                        <a:lumOff val="80000"/>
                      </a:schemeClr>
                    </a:solidFill>
                  </a:tcPr>
                </a:tc>
                <a:tc>
                  <a:txBody>
                    <a:bodyPr/>
                    <a:lstStyle/>
                    <a:p>
                      <a:r>
                        <a:rPr lang="en-US" altLang="zh-CN" dirty="0"/>
                        <a:t>46</a:t>
                      </a:r>
                      <a:endParaRPr lang="zh-CN" altLang="en-US" dirty="0"/>
                    </a:p>
                  </a:txBody>
                  <a:tcPr>
                    <a:solidFill>
                      <a:schemeClr val="accent1">
                        <a:lumMod val="20000"/>
                        <a:lumOff val="80000"/>
                      </a:schemeClr>
                    </a:solidFill>
                  </a:tcPr>
                </a:tc>
                <a:tc>
                  <a:txBody>
                    <a:bodyPr/>
                    <a:lstStyle/>
                    <a:p>
                      <a:r>
                        <a:rPr lang="en-US" altLang="zh-CN" dirty="0"/>
                        <a:t>54</a:t>
                      </a:r>
                      <a:endParaRPr lang="zh-CN" altLang="en-US" dirty="0"/>
                    </a:p>
                  </a:txBody>
                  <a:tcPr>
                    <a:solidFill>
                      <a:schemeClr val="accent1">
                        <a:lumMod val="20000"/>
                        <a:lumOff val="80000"/>
                      </a:schemeClr>
                    </a:solidFill>
                  </a:tcPr>
                </a:tc>
                <a:tc>
                  <a:txBody>
                    <a:bodyPr/>
                    <a:lstStyle/>
                    <a:p>
                      <a:r>
                        <a:rPr lang="en-US" altLang="zh-CN" dirty="0"/>
                        <a:t>62</a:t>
                      </a:r>
                      <a:endParaRPr lang="zh-CN" altLang="en-US" dirty="0"/>
                    </a:p>
                  </a:txBody>
                  <a:tcPr>
                    <a:solidFill>
                      <a:schemeClr val="accent1">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33</a:t>
                      </a:r>
                      <a:endParaRPr lang="zh-CN" altLang="en-US" dirty="0"/>
                    </a:p>
                  </a:txBody>
                  <a:tcPr>
                    <a:solidFill>
                      <a:schemeClr val="accent2">
                        <a:lumMod val="60000"/>
                        <a:lumOff val="40000"/>
                      </a:schemeClr>
                    </a:solidFill>
                  </a:tcPr>
                </a:tc>
                <a:tc>
                  <a:txBody>
                    <a:bodyPr/>
                    <a:lstStyle/>
                    <a:p>
                      <a:r>
                        <a:rPr lang="en-US" altLang="zh-CN" dirty="0"/>
                        <a:t>41</a:t>
                      </a:r>
                      <a:endParaRPr lang="zh-CN" altLang="en-US" dirty="0"/>
                    </a:p>
                  </a:txBody>
                  <a:tcPr>
                    <a:solidFill>
                      <a:schemeClr val="accent2">
                        <a:lumMod val="60000"/>
                        <a:lumOff val="40000"/>
                      </a:schemeClr>
                    </a:solidFill>
                  </a:tcPr>
                </a:tc>
                <a:tc>
                  <a:txBody>
                    <a:bodyPr/>
                    <a:lstStyle/>
                    <a:p>
                      <a:r>
                        <a:rPr lang="en-US" altLang="zh-CN" dirty="0"/>
                        <a:t>49</a:t>
                      </a:r>
                      <a:endParaRPr lang="zh-CN" altLang="en-US" dirty="0"/>
                    </a:p>
                  </a:txBody>
                  <a:tcPr>
                    <a:solidFill>
                      <a:schemeClr val="accent2">
                        <a:lumMod val="60000"/>
                        <a:lumOff val="40000"/>
                      </a:schemeClr>
                    </a:solidFill>
                  </a:tcPr>
                </a:tc>
                <a:tc>
                  <a:txBody>
                    <a:bodyPr/>
                    <a:lstStyle/>
                    <a:p>
                      <a:r>
                        <a:rPr lang="en-US" altLang="zh-CN" dirty="0"/>
                        <a:t>57</a:t>
                      </a:r>
                      <a:endParaRPr lang="zh-CN" altLang="en-US" dirty="0"/>
                    </a:p>
                  </a:txBody>
                  <a:tcPr>
                    <a:solidFill>
                      <a:schemeClr val="accent2">
                        <a:lumMod val="60000"/>
                        <a:lumOff val="40000"/>
                      </a:schemeClr>
                    </a:solidFill>
                  </a:tcPr>
                </a:tc>
                <a:tc>
                  <a:txBody>
                    <a:bodyPr/>
                    <a:lstStyle/>
                    <a:p>
                      <a:r>
                        <a:rPr lang="en-US" altLang="zh-CN" dirty="0"/>
                        <a:t>37</a:t>
                      </a:r>
                      <a:endParaRPr lang="zh-CN" altLang="en-US" dirty="0"/>
                    </a:p>
                  </a:txBody>
                  <a:tcPr>
                    <a:solidFill>
                      <a:schemeClr val="accent2">
                        <a:lumMod val="60000"/>
                        <a:lumOff val="40000"/>
                      </a:schemeClr>
                    </a:solidFill>
                  </a:tcPr>
                </a:tc>
                <a:tc>
                  <a:txBody>
                    <a:bodyPr/>
                    <a:lstStyle/>
                    <a:p>
                      <a:r>
                        <a:rPr lang="en-US" altLang="zh-CN" dirty="0"/>
                        <a:t>45</a:t>
                      </a:r>
                      <a:endParaRPr lang="zh-CN" altLang="en-US" dirty="0"/>
                    </a:p>
                  </a:txBody>
                  <a:tcPr>
                    <a:solidFill>
                      <a:schemeClr val="accent2">
                        <a:lumMod val="60000"/>
                        <a:lumOff val="40000"/>
                      </a:schemeClr>
                    </a:solidFill>
                  </a:tcPr>
                </a:tc>
                <a:tc>
                  <a:txBody>
                    <a:bodyPr/>
                    <a:lstStyle/>
                    <a:p>
                      <a:r>
                        <a:rPr lang="en-US" altLang="zh-CN" dirty="0"/>
                        <a:t>53</a:t>
                      </a:r>
                      <a:endParaRPr lang="zh-CN" altLang="en-US" dirty="0"/>
                    </a:p>
                  </a:txBody>
                  <a:tcPr>
                    <a:solidFill>
                      <a:schemeClr val="accent2">
                        <a:lumMod val="60000"/>
                        <a:lumOff val="40000"/>
                      </a:schemeClr>
                    </a:solidFill>
                  </a:tcPr>
                </a:tc>
                <a:tc>
                  <a:txBody>
                    <a:bodyPr/>
                    <a:lstStyle/>
                    <a:p>
                      <a:r>
                        <a:rPr lang="en-US" altLang="zh-CN" dirty="0"/>
                        <a:t>61</a:t>
                      </a:r>
                      <a:endParaRPr lang="zh-CN" altLang="en-US" dirty="0"/>
                    </a:p>
                  </a:txBody>
                  <a:tcPr>
                    <a:solidFill>
                      <a:schemeClr val="accent2">
                        <a:lumMod val="60000"/>
                        <a:lumOff val="40000"/>
                      </a:schemeClr>
                    </a:solidFill>
                  </a:tcPr>
                </a:tc>
                <a:extLst>
                  <a:ext uri="{0D108BD9-81ED-4DB2-BD59-A6C34878D82A}">
                    <a16:rowId xmlns:a16="http://schemas.microsoft.com/office/drawing/2014/main" val="1608269531"/>
                  </a:ext>
                </a:extLst>
              </a:tr>
              <a:tr h="378672">
                <a:tc>
                  <a:txBody>
                    <a:bodyPr/>
                    <a:lstStyle/>
                    <a:p>
                      <a:r>
                        <a:rPr lang="en-US" altLang="zh-CN" dirty="0"/>
                        <a:t>35</a:t>
                      </a:r>
                      <a:endParaRPr lang="zh-CN" altLang="en-US" dirty="0"/>
                    </a:p>
                  </a:txBody>
                  <a:tcPr>
                    <a:solidFill>
                      <a:schemeClr val="accent2">
                        <a:lumMod val="20000"/>
                        <a:lumOff val="80000"/>
                      </a:schemeClr>
                    </a:solidFill>
                  </a:tcPr>
                </a:tc>
                <a:tc>
                  <a:txBody>
                    <a:bodyPr/>
                    <a:lstStyle/>
                    <a:p>
                      <a:r>
                        <a:rPr lang="en-US" altLang="zh-CN" dirty="0"/>
                        <a:t>43</a:t>
                      </a:r>
                      <a:endParaRPr lang="zh-CN" altLang="en-US" dirty="0"/>
                    </a:p>
                  </a:txBody>
                  <a:tcPr>
                    <a:solidFill>
                      <a:schemeClr val="accent2">
                        <a:lumMod val="20000"/>
                        <a:lumOff val="80000"/>
                      </a:schemeClr>
                    </a:solidFill>
                  </a:tcPr>
                </a:tc>
                <a:tc>
                  <a:txBody>
                    <a:bodyPr/>
                    <a:lstStyle/>
                    <a:p>
                      <a:r>
                        <a:rPr lang="en-US" altLang="zh-CN" dirty="0"/>
                        <a:t>51</a:t>
                      </a:r>
                      <a:endParaRPr lang="zh-CN" altLang="en-US" dirty="0"/>
                    </a:p>
                  </a:txBody>
                  <a:tcPr>
                    <a:solidFill>
                      <a:schemeClr val="accent2">
                        <a:lumMod val="20000"/>
                        <a:lumOff val="80000"/>
                      </a:schemeClr>
                    </a:solidFill>
                  </a:tcPr>
                </a:tc>
                <a:tc>
                  <a:txBody>
                    <a:bodyPr/>
                    <a:lstStyle/>
                    <a:p>
                      <a:r>
                        <a:rPr lang="en-US" altLang="zh-CN" dirty="0"/>
                        <a:t>59</a:t>
                      </a:r>
                      <a:endParaRPr lang="zh-CN" altLang="en-US" dirty="0"/>
                    </a:p>
                  </a:txBody>
                  <a:tcPr>
                    <a:solidFill>
                      <a:schemeClr val="accent2">
                        <a:lumMod val="20000"/>
                        <a:lumOff val="8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9" name="文本框 8">
            <a:extLst>
              <a:ext uri="{FF2B5EF4-FFF2-40B4-BE49-F238E27FC236}">
                <a16:creationId xmlns:a16="http://schemas.microsoft.com/office/drawing/2014/main" id="{16E1ED74-106F-F0A2-8FC0-627BE43CCCD5}"/>
              </a:ext>
            </a:extLst>
          </p:cNvPr>
          <p:cNvSpPr txBox="1"/>
          <p:nvPr/>
        </p:nvSpPr>
        <p:spPr>
          <a:xfrm>
            <a:off x="548507" y="1336355"/>
            <a:ext cx="776477" cy="3029376"/>
          </a:xfrm>
          <a:prstGeom prst="rect">
            <a:avLst/>
          </a:prstGeom>
          <a:noFill/>
        </p:spPr>
        <p:txBody>
          <a:bodyPr wrap="square" rtlCol="0">
            <a:spAutoFit/>
          </a:bodyPr>
          <a:lstStyle/>
          <a:p>
            <a:pPr>
              <a:spcAft>
                <a:spcPts val="800"/>
              </a:spcAft>
            </a:pPr>
            <a:r>
              <a:rPr lang="en-US" altLang="zh-CN" dirty="0"/>
              <a:t>V8</a:t>
            </a:r>
          </a:p>
          <a:p>
            <a:pPr>
              <a:spcAft>
                <a:spcPts val="800"/>
              </a:spcAft>
            </a:pPr>
            <a:r>
              <a:rPr lang="en-US" altLang="zh-CN" dirty="0"/>
              <a:t>V9</a:t>
            </a:r>
          </a:p>
          <a:p>
            <a:pPr>
              <a:spcAft>
                <a:spcPts val="800"/>
              </a:spcAft>
            </a:pPr>
            <a:r>
              <a:rPr lang="en-US" altLang="zh-CN" dirty="0"/>
              <a:t>V10</a:t>
            </a:r>
          </a:p>
          <a:p>
            <a:pPr>
              <a:spcAft>
                <a:spcPts val="800"/>
              </a:spcAft>
            </a:pPr>
            <a:r>
              <a:rPr lang="en-US" altLang="zh-CN" dirty="0"/>
              <a:t>V11</a:t>
            </a:r>
          </a:p>
          <a:p>
            <a:pPr>
              <a:spcAft>
                <a:spcPts val="800"/>
              </a:spcAft>
            </a:pPr>
            <a:r>
              <a:rPr lang="en-US" altLang="zh-CN" dirty="0"/>
              <a:t>V12</a:t>
            </a:r>
          </a:p>
          <a:p>
            <a:pPr>
              <a:spcAft>
                <a:spcPts val="800"/>
              </a:spcAft>
            </a:pPr>
            <a:r>
              <a:rPr lang="en-US" altLang="zh-CN" dirty="0"/>
              <a:t>V13</a:t>
            </a:r>
          </a:p>
          <a:p>
            <a:pPr>
              <a:spcAft>
                <a:spcPts val="800"/>
              </a:spcAft>
            </a:pPr>
            <a:r>
              <a:rPr lang="en-US" altLang="zh-CN" dirty="0"/>
              <a:t>V14</a:t>
            </a:r>
          </a:p>
          <a:p>
            <a:pPr>
              <a:spcAft>
                <a:spcPts val="800"/>
              </a:spcAft>
            </a:pPr>
            <a:r>
              <a:rPr lang="en-US" altLang="zh-CN" dirty="0"/>
              <a:t>v15</a:t>
            </a:r>
            <a:endParaRPr lang="zh-CN" altLang="en-US" dirty="0"/>
          </a:p>
        </p:txBody>
      </p:sp>
      <p:cxnSp>
        <p:nvCxnSpPr>
          <p:cNvPr id="3" name="直接箭头连接符 2">
            <a:extLst>
              <a:ext uri="{FF2B5EF4-FFF2-40B4-BE49-F238E27FC236}">
                <a16:creationId xmlns:a16="http://schemas.microsoft.com/office/drawing/2014/main" id="{6C6A4ECC-5326-7B35-202D-A37772DF52DD}"/>
              </a:ext>
            </a:extLst>
          </p:cNvPr>
          <p:cNvCxnSpPr/>
          <p:nvPr/>
        </p:nvCxnSpPr>
        <p:spPr>
          <a:xfrm>
            <a:off x="546417" y="1006249"/>
            <a:ext cx="11099165" cy="0"/>
          </a:xfrm>
          <a:prstGeom prst="straightConnector1">
            <a:avLst/>
          </a:prstGeom>
          <a:noFill/>
          <a:ln w="57150">
            <a:solidFill>
              <a:srgbClr val="CC0000"/>
            </a:solidFill>
            <a:prstDash val="solid"/>
          </a:ln>
        </p:spPr>
      </p:cxnSp>
      <p:sp>
        <p:nvSpPr>
          <p:cNvPr id="5" name="文本框 4">
            <a:extLst>
              <a:ext uri="{FF2B5EF4-FFF2-40B4-BE49-F238E27FC236}">
                <a16:creationId xmlns:a16="http://schemas.microsoft.com/office/drawing/2014/main" id="{AB182358-DBB6-638B-FF2D-281EAFBEFB67}"/>
              </a:ext>
            </a:extLst>
          </p:cNvPr>
          <p:cNvSpPr txBox="1"/>
          <p:nvPr/>
        </p:nvSpPr>
        <p:spPr>
          <a:xfrm>
            <a:off x="570747" y="207118"/>
            <a:ext cx="3181611" cy="707886"/>
          </a:xfrm>
          <a:prstGeom prst="rect">
            <a:avLst/>
          </a:prstGeom>
          <a:noFill/>
        </p:spPr>
        <p:txBody>
          <a:bodyPr wrap="square" rtlCol="0">
            <a:spAutoFit/>
          </a:bodyPr>
          <a:lstStyle/>
          <a:p>
            <a:r>
              <a:rPr lang="en-US" altLang="zh-CN" sz="4000" b="1" dirty="0">
                <a:latin typeface="+mj-lt"/>
                <a:ea typeface="+mj-ea"/>
                <a:cs typeface="+mj-cs"/>
              </a:rPr>
              <a:t>Transpose</a:t>
            </a:r>
            <a:endParaRPr lang="zh-CN" altLang="en-US" sz="4000" b="1" dirty="0">
              <a:latin typeface="+mj-lt"/>
              <a:ea typeface="+mj-ea"/>
              <a:cs typeface="+mj-cs"/>
            </a:endParaRPr>
          </a:p>
        </p:txBody>
      </p:sp>
    </p:spTree>
    <p:extLst>
      <p:ext uri="{BB962C8B-B14F-4D97-AF65-F5344CB8AC3E}">
        <p14:creationId xmlns:p14="http://schemas.microsoft.com/office/powerpoint/2010/main" val="6932540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B6E5825C-6D99-98BA-ABF9-5DA57EB8C9E0}"/>
              </a:ext>
            </a:extLst>
          </p:cNvPr>
          <p:cNvSpPr txBox="1"/>
          <p:nvPr/>
        </p:nvSpPr>
        <p:spPr>
          <a:xfrm>
            <a:off x="570747" y="1394481"/>
            <a:ext cx="776477" cy="3029376"/>
          </a:xfrm>
          <a:prstGeom prst="rect">
            <a:avLst/>
          </a:prstGeom>
          <a:noFill/>
        </p:spPr>
        <p:txBody>
          <a:bodyPr wrap="square" rtlCol="0">
            <a:spAutoFit/>
          </a:bodyPr>
          <a:lstStyle/>
          <a:p>
            <a:pPr>
              <a:spcAft>
                <a:spcPts val="800"/>
              </a:spcAft>
            </a:pPr>
            <a:r>
              <a:rPr lang="en-US" altLang="zh-CN" dirty="0"/>
              <a:t>V16</a:t>
            </a:r>
          </a:p>
          <a:p>
            <a:pPr>
              <a:spcAft>
                <a:spcPts val="800"/>
              </a:spcAft>
            </a:pPr>
            <a:r>
              <a:rPr lang="en-US" altLang="zh-CN" dirty="0"/>
              <a:t>V17</a:t>
            </a:r>
          </a:p>
          <a:p>
            <a:pPr>
              <a:spcAft>
                <a:spcPts val="800"/>
              </a:spcAft>
            </a:pPr>
            <a:r>
              <a:rPr lang="en-US" altLang="zh-CN" dirty="0"/>
              <a:t>V18</a:t>
            </a:r>
          </a:p>
          <a:p>
            <a:pPr>
              <a:spcAft>
                <a:spcPts val="800"/>
              </a:spcAft>
            </a:pPr>
            <a:r>
              <a:rPr lang="en-US" altLang="zh-CN" dirty="0"/>
              <a:t>V19</a:t>
            </a:r>
          </a:p>
          <a:p>
            <a:pPr>
              <a:spcAft>
                <a:spcPts val="800"/>
              </a:spcAft>
            </a:pPr>
            <a:r>
              <a:rPr lang="en-US" altLang="zh-CN" dirty="0"/>
              <a:t>V20</a:t>
            </a:r>
          </a:p>
          <a:p>
            <a:pPr>
              <a:spcAft>
                <a:spcPts val="800"/>
              </a:spcAft>
            </a:pPr>
            <a:r>
              <a:rPr lang="en-US" altLang="zh-CN" dirty="0"/>
              <a:t>V21</a:t>
            </a:r>
          </a:p>
          <a:p>
            <a:pPr>
              <a:spcAft>
                <a:spcPts val="800"/>
              </a:spcAft>
            </a:pPr>
            <a:r>
              <a:rPr lang="en-US" altLang="zh-CN" dirty="0"/>
              <a:t>V22</a:t>
            </a:r>
          </a:p>
          <a:p>
            <a:pPr>
              <a:spcAft>
                <a:spcPts val="800"/>
              </a:spcAft>
            </a:pPr>
            <a:r>
              <a:rPr lang="en-US" altLang="zh-CN" dirty="0"/>
              <a:t>v23</a:t>
            </a:r>
            <a:endParaRPr lang="zh-CN" altLang="en-US" dirty="0"/>
          </a:p>
        </p:txBody>
      </p:sp>
      <p:sp>
        <p:nvSpPr>
          <p:cNvPr id="10" name="文本框 9">
            <a:extLst>
              <a:ext uri="{FF2B5EF4-FFF2-40B4-BE49-F238E27FC236}">
                <a16:creationId xmlns:a16="http://schemas.microsoft.com/office/drawing/2014/main" id="{976860BA-130E-05A8-9192-0DE74C2DA98B}"/>
              </a:ext>
            </a:extLst>
          </p:cNvPr>
          <p:cNvSpPr txBox="1"/>
          <p:nvPr/>
        </p:nvSpPr>
        <p:spPr>
          <a:xfrm>
            <a:off x="511850" y="4863354"/>
            <a:ext cx="11168297" cy="1200329"/>
          </a:xfrm>
          <a:prstGeom prst="rect">
            <a:avLst/>
          </a:prstGeom>
          <a:noFill/>
        </p:spPr>
        <p:txBody>
          <a:bodyPr wrap="square">
            <a:spAutoFit/>
          </a:bodyPr>
          <a:lstStyle/>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_vv8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(_v16, _v20);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vv8.val[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:v8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vv8.val[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:v12</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_vv9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(_v18, _v22);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vv9.val[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 :v9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vv9.val[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 :v13</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_vv10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(_v17, _v21);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vv10.val[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]:v10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vv10.val[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]:v14</a:t>
            </a:r>
          </a:p>
          <a:p>
            <a:r>
              <a:rPr lang="en-US" altLang="zh-CN" b="0" dirty="0">
                <a:solidFill>
                  <a:srgbClr val="000000"/>
                </a:solidFill>
                <a:effectLst/>
                <a:latin typeface="Consolas" panose="020B0609020204030204" pitchFamily="49" charset="0"/>
              </a:rPr>
              <a:t>    </a:t>
            </a:r>
            <a:r>
              <a:rPr lang="en-US" altLang="zh-CN" b="0" dirty="0">
                <a:solidFill>
                  <a:srgbClr val="2B91AF"/>
                </a:solidFill>
                <a:effectLst/>
                <a:latin typeface="Consolas" panose="020B0609020204030204" pitchFamily="49" charset="0"/>
              </a:rPr>
              <a:t>uint32x2x2_t</a:t>
            </a:r>
            <a:r>
              <a:rPr lang="en-US" altLang="zh-CN" b="0" dirty="0">
                <a:solidFill>
                  <a:srgbClr val="000000"/>
                </a:solidFill>
                <a:effectLst/>
                <a:latin typeface="Consolas" panose="020B0609020204030204" pitchFamily="49" charset="0"/>
              </a:rPr>
              <a:t> _vv11 = </a:t>
            </a:r>
            <a:r>
              <a:rPr lang="en-US" altLang="zh-CN" b="0" dirty="0">
                <a:solidFill>
                  <a:srgbClr val="74531F"/>
                </a:solidFill>
                <a:effectLst/>
                <a:latin typeface="Consolas" panose="020B0609020204030204" pitchFamily="49" charset="0"/>
              </a:rPr>
              <a:t>vtrn_u32</a:t>
            </a:r>
            <a:r>
              <a:rPr lang="en-US" altLang="zh-CN" b="0" dirty="0">
                <a:solidFill>
                  <a:srgbClr val="000000"/>
                </a:solidFill>
                <a:effectLst/>
                <a:latin typeface="Consolas" panose="020B0609020204030204" pitchFamily="49" charset="0"/>
              </a:rPr>
              <a:t>(_v19, _v23); //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vv11.val[</a:t>
            </a:r>
            <a:r>
              <a:rPr lang="en-US" altLang="zh-CN" b="0" dirty="0">
                <a:solidFill>
                  <a:srgbClr val="098658"/>
                </a:solidFill>
                <a:effectLst/>
                <a:latin typeface="Consolas" panose="020B0609020204030204" pitchFamily="49" charset="0"/>
              </a:rPr>
              <a:t>0</a:t>
            </a:r>
            <a:r>
              <a:rPr lang="en-US" altLang="zh-CN" b="0" dirty="0">
                <a:solidFill>
                  <a:srgbClr val="000000"/>
                </a:solidFill>
                <a:effectLst/>
                <a:latin typeface="Consolas" panose="020B0609020204030204" pitchFamily="49" charset="0"/>
              </a:rPr>
              <a:t>]:v11 </a:t>
            </a:r>
            <a:r>
              <a:rPr lang="en-US" altLang="zh-CN" b="0" dirty="0">
                <a:solidFill>
                  <a:srgbClr val="1F377F"/>
                </a:solidFill>
                <a:effectLst/>
                <a:latin typeface="Consolas" panose="020B0609020204030204" pitchFamily="49" charset="0"/>
              </a:rPr>
              <a:t>_</a:t>
            </a:r>
            <a:r>
              <a:rPr lang="en-US" altLang="zh-CN" b="0" dirty="0">
                <a:solidFill>
                  <a:srgbClr val="000000"/>
                </a:solidFill>
                <a:effectLst/>
                <a:latin typeface="Consolas" panose="020B0609020204030204" pitchFamily="49" charset="0"/>
              </a:rPr>
              <a:t>vv11.val[</a:t>
            </a:r>
            <a:r>
              <a:rPr lang="en-US" altLang="zh-CN" dirty="0">
                <a:solidFill>
                  <a:srgbClr val="098658"/>
                </a:solidFill>
                <a:latin typeface="Consolas" panose="020B0609020204030204" pitchFamily="49" charset="0"/>
              </a:rPr>
              <a:t>1</a:t>
            </a:r>
            <a:r>
              <a:rPr lang="en-US" altLang="zh-CN" b="0" dirty="0">
                <a:solidFill>
                  <a:srgbClr val="000000"/>
                </a:solidFill>
                <a:effectLst/>
                <a:latin typeface="Consolas" panose="020B0609020204030204" pitchFamily="49" charset="0"/>
              </a:rPr>
              <a:t>]:v15</a:t>
            </a:r>
          </a:p>
        </p:txBody>
      </p:sp>
      <p:sp>
        <p:nvSpPr>
          <p:cNvPr id="11" name="箭头: 右 10">
            <a:extLst>
              <a:ext uri="{FF2B5EF4-FFF2-40B4-BE49-F238E27FC236}">
                <a16:creationId xmlns:a16="http://schemas.microsoft.com/office/drawing/2014/main" id="{F16AFDF0-8B79-FDC5-1CD5-ACB293D6D80E}"/>
              </a:ext>
            </a:extLst>
          </p:cNvPr>
          <p:cNvSpPr/>
          <p:nvPr/>
        </p:nvSpPr>
        <p:spPr>
          <a:xfrm>
            <a:off x="5662688" y="2204910"/>
            <a:ext cx="978408" cy="484632"/>
          </a:xfrm>
          <a:prstGeom prst="rightArrow">
            <a:avLst/>
          </a:prstGeom>
          <a:solidFill>
            <a:srgbClr val="FB6F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4" name="表格 2">
            <a:extLst>
              <a:ext uri="{FF2B5EF4-FFF2-40B4-BE49-F238E27FC236}">
                <a16:creationId xmlns:a16="http://schemas.microsoft.com/office/drawing/2014/main" id="{68BDD535-E85E-147C-FDFC-4085413D7A53}"/>
              </a:ext>
            </a:extLst>
          </p:cNvPr>
          <p:cNvGraphicFramePr>
            <a:graphicFrameLocks noGrp="1"/>
          </p:cNvGraphicFramePr>
          <p:nvPr>
            <p:extLst>
              <p:ext uri="{D42A27DB-BD31-4B8C-83A1-F6EECF244321}">
                <p14:modId xmlns:p14="http://schemas.microsoft.com/office/powerpoint/2010/main" val="3193485262"/>
              </p:ext>
            </p:extLst>
          </p:nvPr>
        </p:nvGraphicFramePr>
        <p:xfrm>
          <a:off x="7684595" y="1378471"/>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1">
                        <a:lumMod val="60000"/>
                        <a:lumOff val="40000"/>
                      </a:schemeClr>
                    </a:solidFill>
                  </a:tcPr>
                </a:tc>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extLst>
                  <a:ext uri="{0D108BD9-81ED-4DB2-BD59-A6C34878D82A}">
                    <a16:rowId xmlns:a16="http://schemas.microsoft.com/office/drawing/2014/main" val="3174519182"/>
                  </a:ext>
                </a:extLst>
              </a:tr>
              <a:tr h="378672">
                <a:tc>
                  <a:txBody>
                    <a:bodyPr/>
                    <a:lstStyle/>
                    <a:p>
                      <a:r>
                        <a:rPr lang="en-US" altLang="zh-CN" dirty="0"/>
                        <a:t>4</a:t>
                      </a:r>
                      <a:endParaRPr lang="zh-CN" altLang="en-US" dirty="0"/>
                    </a:p>
                  </a:txBody>
                  <a:tcPr>
                    <a:solidFill>
                      <a:schemeClr val="accent1">
                        <a:lumMod val="20000"/>
                        <a:lumOff val="80000"/>
                      </a:schemeClr>
                    </a:solidFill>
                  </a:tcPr>
                </a:tc>
                <a:tc>
                  <a:txBody>
                    <a:bodyPr/>
                    <a:lstStyle/>
                    <a:p>
                      <a:r>
                        <a:rPr lang="en-US" altLang="zh-CN" dirty="0"/>
                        <a:t>12</a:t>
                      </a:r>
                      <a:endParaRPr lang="zh-CN" altLang="en-US" dirty="0"/>
                    </a:p>
                  </a:txBody>
                  <a:tcPr>
                    <a:solidFill>
                      <a:schemeClr val="accent1">
                        <a:lumMod val="20000"/>
                        <a:lumOff val="80000"/>
                      </a:schemeClr>
                    </a:solidFill>
                  </a:tcPr>
                </a:tc>
                <a:tc>
                  <a:txBody>
                    <a:bodyPr/>
                    <a:lstStyle/>
                    <a:p>
                      <a:r>
                        <a:rPr lang="en-US" altLang="zh-CN" dirty="0"/>
                        <a:t>20</a:t>
                      </a:r>
                      <a:endParaRPr lang="zh-CN" altLang="en-US" dirty="0"/>
                    </a:p>
                  </a:txBody>
                  <a:tcPr>
                    <a:solidFill>
                      <a:schemeClr val="accent1">
                        <a:lumMod val="20000"/>
                        <a:lumOff val="80000"/>
                      </a:schemeClr>
                    </a:solidFill>
                  </a:tcPr>
                </a:tc>
                <a:tc>
                  <a:txBody>
                    <a:bodyPr/>
                    <a:lstStyle/>
                    <a:p>
                      <a:r>
                        <a:rPr lang="en-US" altLang="zh-CN" dirty="0"/>
                        <a:t>28</a:t>
                      </a:r>
                      <a:endParaRPr lang="zh-CN" altLang="en-US" dirty="0"/>
                    </a:p>
                  </a:txBody>
                  <a:tcPr>
                    <a:solidFill>
                      <a:schemeClr val="accent1">
                        <a:lumMod val="20000"/>
                        <a:lumOff val="80000"/>
                      </a:schemeClr>
                    </a:solidFill>
                  </a:tcPr>
                </a:tc>
                <a:tc>
                  <a:txBody>
                    <a:bodyPr/>
                    <a:lstStyle/>
                    <a:p>
                      <a:r>
                        <a:rPr lang="en-US" altLang="zh-CN" dirty="0"/>
                        <a:t>36</a:t>
                      </a:r>
                      <a:endParaRPr lang="zh-CN" altLang="en-US" dirty="0"/>
                    </a:p>
                  </a:txBody>
                  <a:tcPr>
                    <a:solidFill>
                      <a:schemeClr val="accent1">
                        <a:lumMod val="20000"/>
                        <a:lumOff val="80000"/>
                      </a:schemeClr>
                    </a:solidFill>
                  </a:tcPr>
                </a:tc>
                <a:tc>
                  <a:txBody>
                    <a:bodyPr/>
                    <a:lstStyle/>
                    <a:p>
                      <a:r>
                        <a:rPr lang="en-US" altLang="zh-CN" dirty="0"/>
                        <a:t>44</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20000"/>
                        <a:lumOff val="80000"/>
                      </a:schemeClr>
                    </a:solidFill>
                  </a:tcPr>
                </a:tc>
                <a:tc>
                  <a:txBody>
                    <a:bodyPr/>
                    <a:lstStyle/>
                    <a:p>
                      <a:r>
                        <a:rPr lang="en-US" altLang="zh-CN" dirty="0"/>
                        <a:t>60</a:t>
                      </a:r>
                      <a:endParaRPr lang="zh-CN" altLang="en-US" dirty="0"/>
                    </a:p>
                  </a:txBody>
                  <a:tcPr>
                    <a:solidFill>
                      <a:schemeClr val="accent1">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a:t>
                      </a:r>
                      <a:endParaRPr lang="zh-CN" altLang="en-US" dirty="0"/>
                    </a:p>
                  </a:txBody>
                  <a:tcPr>
                    <a:solidFill>
                      <a:schemeClr val="accent1">
                        <a:lumMod val="60000"/>
                        <a:lumOff val="40000"/>
                      </a:schemeClr>
                    </a:solidFill>
                  </a:tcPr>
                </a:tc>
                <a:tc>
                  <a:txBody>
                    <a:bodyPr/>
                    <a:lstStyle/>
                    <a:p>
                      <a:r>
                        <a:rPr lang="en-US" altLang="zh-CN" dirty="0"/>
                        <a:t>9</a:t>
                      </a:r>
                      <a:endParaRPr lang="zh-CN" altLang="en-US" dirty="0"/>
                    </a:p>
                  </a:txBody>
                  <a:tcPr>
                    <a:solidFill>
                      <a:schemeClr val="accent1">
                        <a:lumMod val="60000"/>
                        <a:lumOff val="40000"/>
                      </a:schemeClr>
                    </a:solidFill>
                  </a:tcPr>
                </a:tc>
                <a:tc>
                  <a:txBody>
                    <a:bodyPr/>
                    <a:lstStyle/>
                    <a:p>
                      <a:r>
                        <a:rPr lang="en-US" altLang="zh-CN" dirty="0"/>
                        <a:t>17</a:t>
                      </a:r>
                      <a:endParaRPr lang="zh-CN" altLang="en-US" dirty="0"/>
                    </a:p>
                  </a:txBody>
                  <a:tcPr>
                    <a:solidFill>
                      <a:schemeClr val="accent1">
                        <a:lumMod val="60000"/>
                        <a:lumOff val="40000"/>
                      </a:schemeClr>
                    </a:solidFill>
                  </a:tcPr>
                </a:tc>
                <a:tc>
                  <a:txBody>
                    <a:bodyPr/>
                    <a:lstStyle/>
                    <a:p>
                      <a:r>
                        <a:rPr lang="en-US" altLang="zh-CN" dirty="0"/>
                        <a:t>25</a:t>
                      </a:r>
                      <a:endParaRPr lang="zh-CN" altLang="en-US" dirty="0"/>
                    </a:p>
                  </a:txBody>
                  <a:tcPr>
                    <a:solidFill>
                      <a:schemeClr val="accent1">
                        <a:lumMod val="60000"/>
                        <a:lumOff val="40000"/>
                      </a:schemeClr>
                    </a:solidFill>
                  </a:tcPr>
                </a:tc>
                <a:tc>
                  <a:txBody>
                    <a:bodyPr/>
                    <a:lstStyle/>
                    <a:p>
                      <a:r>
                        <a:rPr lang="en-US" altLang="zh-CN" dirty="0"/>
                        <a:t>33</a:t>
                      </a:r>
                      <a:endParaRPr lang="zh-CN" altLang="en-US" dirty="0"/>
                    </a:p>
                  </a:txBody>
                  <a:tcPr>
                    <a:solidFill>
                      <a:schemeClr val="accent1">
                        <a:lumMod val="60000"/>
                        <a:lumOff val="40000"/>
                      </a:schemeClr>
                    </a:solidFill>
                  </a:tcPr>
                </a:tc>
                <a:tc>
                  <a:txBody>
                    <a:bodyPr/>
                    <a:lstStyle/>
                    <a:p>
                      <a:r>
                        <a:rPr lang="en-US" altLang="zh-CN" dirty="0"/>
                        <a:t>41</a:t>
                      </a:r>
                      <a:endParaRPr lang="zh-CN" altLang="en-US" dirty="0"/>
                    </a:p>
                  </a:txBody>
                  <a:tcPr>
                    <a:solidFill>
                      <a:schemeClr val="accent1">
                        <a:lumMod val="60000"/>
                        <a:lumOff val="40000"/>
                      </a:schemeClr>
                    </a:solidFill>
                  </a:tcPr>
                </a:tc>
                <a:tc>
                  <a:txBody>
                    <a:bodyPr/>
                    <a:lstStyle/>
                    <a:p>
                      <a:r>
                        <a:rPr lang="en-US" altLang="zh-CN" dirty="0"/>
                        <a:t>49</a:t>
                      </a:r>
                      <a:endParaRPr lang="zh-CN" altLang="en-US" dirty="0"/>
                    </a:p>
                  </a:txBody>
                  <a:tcPr>
                    <a:solidFill>
                      <a:schemeClr val="accent1">
                        <a:lumMod val="60000"/>
                        <a:lumOff val="40000"/>
                      </a:schemeClr>
                    </a:solidFill>
                  </a:tcPr>
                </a:tc>
                <a:tc>
                  <a:txBody>
                    <a:bodyPr/>
                    <a:lstStyle/>
                    <a:p>
                      <a:r>
                        <a:rPr lang="en-US" altLang="zh-CN" dirty="0"/>
                        <a:t>57</a:t>
                      </a:r>
                      <a:endParaRPr lang="zh-CN" altLang="en-US" dirty="0"/>
                    </a:p>
                  </a:txBody>
                  <a:tcPr>
                    <a:solidFill>
                      <a:schemeClr val="accent1">
                        <a:lumMod val="60000"/>
                        <a:lumOff val="40000"/>
                      </a:schemeClr>
                    </a:solidFill>
                  </a:tcPr>
                </a:tc>
                <a:extLst>
                  <a:ext uri="{0D108BD9-81ED-4DB2-BD59-A6C34878D82A}">
                    <a16:rowId xmlns:a16="http://schemas.microsoft.com/office/drawing/2014/main" val="2086633513"/>
                  </a:ext>
                </a:extLst>
              </a:tr>
              <a:tr h="378672">
                <a:tc>
                  <a:txBody>
                    <a:bodyPr/>
                    <a:lstStyle/>
                    <a:p>
                      <a:r>
                        <a:rPr lang="en-US" altLang="zh-CN" dirty="0"/>
                        <a:t>5</a:t>
                      </a:r>
                      <a:endParaRPr lang="zh-CN" altLang="en-US" dirty="0"/>
                    </a:p>
                  </a:txBody>
                  <a:tcPr>
                    <a:solidFill>
                      <a:schemeClr val="accent1">
                        <a:lumMod val="20000"/>
                        <a:lumOff val="80000"/>
                      </a:schemeClr>
                    </a:solidFill>
                  </a:tcPr>
                </a:tc>
                <a:tc>
                  <a:txBody>
                    <a:bodyPr/>
                    <a:lstStyle/>
                    <a:p>
                      <a:r>
                        <a:rPr lang="en-US" altLang="zh-CN" dirty="0"/>
                        <a:t>13</a:t>
                      </a:r>
                      <a:endParaRPr lang="zh-CN" altLang="en-US" dirty="0"/>
                    </a:p>
                  </a:txBody>
                  <a:tcPr>
                    <a:solidFill>
                      <a:schemeClr val="accent1">
                        <a:lumMod val="20000"/>
                        <a:lumOff val="80000"/>
                      </a:schemeClr>
                    </a:solidFill>
                  </a:tcPr>
                </a:tc>
                <a:tc>
                  <a:txBody>
                    <a:bodyPr/>
                    <a:lstStyle/>
                    <a:p>
                      <a:r>
                        <a:rPr lang="en-US" altLang="zh-CN" dirty="0"/>
                        <a:t>21</a:t>
                      </a:r>
                      <a:endParaRPr lang="zh-CN" altLang="en-US" dirty="0"/>
                    </a:p>
                  </a:txBody>
                  <a:tcPr>
                    <a:solidFill>
                      <a:schemeClr val="accent1">
                        <a:lumMod val="20000"/>
                        <a:lumOff val="80000"/>
                      </a:schemeClr>
                    </a:solidFill>
                  </a:tcPr>
                </a:tc>
                <a:tc>
                  <a:txBody>
                    <a:bodyPr/>
                    <a:lstStyle/>
                    <a:p>
                      <a:r>
                        <a:rPr lang="en-US" altLang="zh-CN" dirty="0"/>
                        <a:t>29</a:t>
                      </a:r>
                      <a:endParaRPr lang="zh-CN" altLang="en-US" dirty="0"/>
                    </a:p>
                  </a:txBody>
                  <a:tcPr>
                    <a:solidFill>
                      <a:schemeClr val="accent1">
                        <a:lumMod val="20000"/>
                        <a:lumOff val="80000"/>
                      </a:schemeClr>
                    </a:solidFill>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45</a:t>
                      </a:r>
                      <a:endParaRPr lang="zh-CN" altLang="en-US" dirty="0"/>
                    </a:p>
                  </a:txBody>
                  <a:tcPr>
                    <a:solidFill>
                      <a:schemeClr val="accent1">
                        <a:lumMod val="20000"/>
                        <a:lumOff val="8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61</a:t>
                      </a:r>
                      <a:endParaRPr lang="zh-CN" altLang="en-US" dirty="0"/>
                    </a:p>
                  </a:txBody>
                  <a:tcPr>
                    <a:solidFill>
                      <a:schemeClr val="accent1">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2</a:t>
                      </a:r>
                      <a:endParaRPr lang="zh-CN" altLang="en-US" dirty="0"/>
                    </a:p>
                  </a:txBody>
                  <a:tcPr>
                    <a:solidFill>
                      <a:schemeClr val="accent2">
                        <a:lumMod val="60000"/>
                        <a:lumOff val="4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18</a:t>
                      </a:r>
                      <a:endParaRPr lang="zh-CN" altLang="en-US" dirty="0"/>
                    </a:p>
                  </a:txBody>
                  <a:tcPr>
                    <a:solidFill>
                      <a:schemeClr val="accent2">
                        <a:lumMod val="60000"/>
                        <a:lumOff val="4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34</a:t>
                      </a:r>
                      <a:endParaRPr lang="zh-CN" altLang="en-US" dirty="0"/>
                    </a:p>
                  </a:txBody>
                  <a:tcPr>
                    <a:solidFill>
                      <a:schemeClr val="accent2">
                        <a:lumMod val="60000"/>
                        <a:lumOff val="4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50</a:t>
                      </a:r>
                      <a:endParaRPr lang="zh-CN" altLang="en-US" dirty="0"/>
                    </a:p>
                  </a:txBody>
                  <a:tcPr>
                    <a:solidFill>
                      <a:schemeClr val="accent2">
                        <a:lumMod val="60000"/>
                        <a:lumOff val="40000"/>
                      </a:schemeClr>
                    </a:solidFill>
                  </a:tcPr>
                </a:tc>
                <a:tc>
                  <a:txBody>
                    <a:bodyPr/>
                    <a:lstStyle/>
                    <a:p>
                      <a:r>
                        <a:rPr lang="en-US" altLang="zh-CN" dirty="0"/>
                        <a:t>58</a:t>
                      </a:r>
                      <a:endParaRPr lang="zh-CN" altLang="en-US" dirty="0"/>
                    </a:p>
                  </a:txBody>
                  <a:tcPr>
                    <a:solidFill>
                      <a:schemeClr val="accent2">
                        <a:lumMod val="60000"/>
                        <a:lumOff val="40000"/>
                      </a:schemeClr>
                    </a:solidFill>
                  </a:tcPr>
                </a:tc>
                <a:extLst>
                  <a:ext uri="{0D108BD9-81ED-4DB2-BD59-A6C34878D82A}">
                    <a16:rowId xmlns:a16="http://schemas.microsoft.com/office/drawing/2014/main" val="1462850236"/>
                  </a:ext>
                </a:extLst>
              </a:tr>
              <a:tr h="378672">
                <a:tc>
                  <a:txBody>
                    <a:bodyPr/>
                    <a:lstStyle/>
                    <a:p>
                      <a:r>
                        <a:rPr lang="en-US" altLang="zh-CN" dirty="0"/>
                        <a:t>6</a:t>
                      </a:r>
                      <a:endParaRPr lang="zh-CN" altLang="en-US" dirty="0"/>
                    </a:p>
                  </a:txBody>
                  <a:tcPr>
                    <a:solidFill>
                      <a:schemeClr val="accent2">
                        <a:lumMod val="20000"/>
                        <a:lumOff val="80000"/>
                      </a:schemeClr>
                    </a:solidFill>
                  </a:tcPr>
                </a:tc>
                <a:tc>
                  <a:txBody>
                    <a:bodyPr/>
                    <a:lstStyle/>
                    <a:p>
                      <a:r>
                        <a:rPr lang="en-US" altLang="zh-CN" dirty="0"/>
                        <a:t>14</a:t>
                      </a:r>
                      <a:endParaRPr lang="zh-CN" altLang="en-US" dirty="0"/>
                    </a:p>
                  </a:txBody>
                  <a:tcPr>
                    <a:solidFill>
                      <a:schemeClr val="accent2">
                        <a:lumMod val="20000"/>
                        <a:lumOff val="80000"/>
                      </a:schemeClr>
                    </a:solidFill>
                  </a:tcPr>
                </a:tc>
                <a:tc>
                  <a:txBody>
                    <a:bodyPr/>
                    <a:lstStyle/>
                    <a:p>
                      <a:r>
                        <a:rPr lang="en-US" altLang="zh-CN" dirty="0"/>
                        <a:t>22</a:t>
                      </a:r>
                      <a:endParaRPr lang="zh-CN" altLang="en-US" dirty="0"/>
                    </a:p>
                  </a:txBody>
                  <a:tcPr>
                    <a:solidFill>
                      <a:schemeClr val="accent2">
                        <a:lumMod val="20000"/>
                        <a:lumOff val="80000"/>
                      </a:schemeClr>
                    </a:solidFill>
                  </a:tcPr>
                </a:tc>
                <a:tc>
                  <a:txBody>
                    <a:bodyPr/>
                    <a:lstStyle/>
                    <a:p>
                      <a:r>
                        <a:rPr lang="en-US" altLang="zh-CN" dirty="0"/>
                        <a:t>30</a:t>
                      </a:r>
                      <a:endParaRPr lang="zh-CN" altLang="en-US" dirty="0"/>
                    </a:p>
                  </a:txBody>
                  <a:tcPr>
                    <a:solidFill>
                      <a:schemeClr val="accent2">
                        <a:lumMod val="20000"/>
                        <a:lumOff val="80000"/>
                      </a:schemeClr>
                    </a:solidFill>
                  </a:tcPr>
                </a:tc>
                <a:tc>
                  <a:txBody>
                    <a:bodyPr/>
                    <a:lstStyle/>
                    <a:p>
                      <a:r>
                        <a:rPr lang="en-US" altLang="zh-CN" dirty="0"/>
                        <a:t>38</a:t>
                      </a:r>
                      <a:endParaRPr lang="zh-CN" altLang="en-US" dirty="0"/>
                    </a:p>
                  </a:txBody>
                  <a:tcPr>
                    <a:solidFill>
                      <a:schemeClr val="accent2">
                        <a:lumMod val="20000"/>
                        <a:lumOff val="80000"/>
                      </a:schemeClr>
                    </a:solidFill>
                  </a:tcPr>
                </a:tc>
                <a:tc>
                  <a:txBody>
                    <a:bodyPr/>
                    <a:lstStyle/>
                    <a:p>
                      <a:r>
                        <a:rPr lang="en-US" altLang="zh-CN" dirty="0"/>
                        <a:t>46</a:t>
                      </a:r>
                      <a:endParaRPr lang="zh-CN" altLang="en-US" dirty="0"/>
                    </a:p>
                  </a:txBody>
                  <a:tcPr>
                    <a:solidFill>
                      <a:schemeClr val="accent2">
                        <a:lumMod val="20000"/>
                        <a:lumOff val="80000"/>
                      </a:schemeClr>
                    </a:solidFill>
                  </a:tcPr>
                </a:tc>
                <a:tc>
                  <a:txBody>
                    <a:bodyPr/>
                    <a:lstStyle/>
                    <a:p>
                      <a:r>
                        <a:rPr lang="en-US" altLang="zh-CN" dirty="0"/>
                        <a:t>54</a:t>
                      </a:r>
                      <a:endParaRPr lang="zh-CN" altLang="en-US" dirty="0"/>
                    </a:p>
                  </a:txBody>
                  <a:tcPr>
                    <a:solidFill>
                      <a:schemeClr val="accent2">
                        <a:lumMod val="20000"/>
                        <a:lumOff val="80000"/>
                      </a:schemeClr>
                    </a:solidFill>
                  </a:tcPr>
                </a:tc>
                <a:tc>
                  <a:txBody>
                    <a:bodyPr/>
                    <a:lstStyle/>
                    <a:p>
                      <a:r>
                        <a:rPr lang="en-US" altLang="zh-CN" dirty="0"/>
                        <a:t>62</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3</a:t>
                      </a:r>
                      <a:endParaRPr lang="zh-CN" altLang="en-US" dirty="0"/>
                    </a:p>
                  </a:txBody>
                  <a:tcPr>
                    <a:solidFill>
                      <a:schemeClr val="accent2">
                        <a:lumMod val="60000"/>
                        <a:lumOff val="40000"/>
                      </a:schemeClr>
                    </a:solidFill>
                  </a:tcPr>
                </a:tc>
                <a:tc>
                  <a:txBody>
                    <a:bodyPr/>
                    <a:lstStyle/>
                    <a:p>
                      <a:r>
                        <a:rPr lang="en-US" altLang="zh-CN" dirty="0"/>
                        <a:t>11</a:t>
                      </a:r>
                      <a:endParaRPr lang="zh-CN" altLang="en-US" dirty="0"/>
                    </a:p>
                  </a:txBody>
                  <a:tcPr>
                    <a:solidFill>
                      <a:schemeClr val="accent2">
                        <a:lumMod val="60000"/>
                        <a:lumOff val="40000"/>
                      </a:schemeClr>
                    </a:solidFill>
                  </a:tcPr>
                </a:tc>
                <a:tc>
                  <a:txBody>
                    <a:bodyPr/>
                    <a:lstStyle/>
                    <a:p>
                      <a:r>
                        <a:rPr lang="en-US" altLang="zh-CN" dirty="0"/>
                        <a:t>19</a:t>
                      </a:r>
                      <a:endParaRPr lang="zh-CN" altLang="en-US" dirty="0"/>
                    </a:p>
                  </a:txBody>
                  <a:tcPr>
                    <a:solidFill>
                      <a:schemeClr val="accent2">
                        <a:lumMod val="60000"/>
                        <a:lumOff val="40000"/>
                      </a:schemeClr>
                    </a:solidFill>
                  </a:tcPr>
                </a:tc>
                <a:tc>
                  <a:txBody>
                    <a:bodyPr/>
                    <a:lstStyle/>
                    <a:p>
                      <a:r>
                        <a:rPr lang="en-US" altLang="zh-CN" dirty="0"/>
                        <a:t>27</a:t>
                      </a:r>
                      <a:endParaRPr lang="zh-CN" altLang="en-US" dirty="0"/>
                    </a:p>
                  </a:txBody>
                  <a:tcPr>
                    <a:solidFill>
                      <a:schemeClr val="accent2">
                        <a:lumMod val="60000"/>
                        <a:lumOff val="40000"/>
                      </a:schemeClr>
                    </a:solidFill>
                  </a:tcPr>
                </a:tc>
                <a:tc>
                  <a:txBody>
                    <a:bodyPr/>
                    <a:lstStyle/>
                    <a:p>
                      <a:r>
                        <a:rPr lang="en-US" altLang="zh-CN" dirty="0"/>
                        <a:t>35</a:t>
                      </a:r>
                      <a:endParaRPr lang="zh-CN" altLang="en-US" dirty="0"/>
                    </a:p>
                  </a:txBody>
                  <a:tcPr>
                    <a:solidFill>
                      <a:schemeClr val="accent2">
                        <a:lumMod val="60000"/>
                        <a:lumOff val="40000"/>
                      </a:schemeClr>
                    </a:solidFill>
                  </a:tcPr>
                </a:tc>
                <a:tc>
                  <a:txBody>
                    <a:bodyPr/>
                    <a:lstStyle/>
                    <a:p>
                      <a:r>
                        <a:rPr lang="en-US" altLang="zh-CN" dirty="0"/>
                        <a:t>43</a:t>
                      </a:r>
                      <a:endParaRPr lang="zh-CN" altLang="en-US" dirty="0"/>
                    </a:p>
                  </a:txBody>
                  <a:tcPr>
                    <a:solidFill>
                      <a:schemeClr val="accent2">
                        <a:lumMod val="60000"/>
                        <a:lumOff val="40000"/>
                      </a:schemeClr>
                    </a:solidFill>
                  </a:tcPr>
                </a:tc>
                <a:tc>
                  <a:txBody>
                    <a:bodyPr/>
                    <a:lstStyle/>
                    <a:p>
                      <a:r>
                        <a:rPr lang="en-US" altLang="zh-CN" dirty="0"/>
                        <a:t>51</a:t>
                      </a:r>
                      <a:endParaRPr lang="zh-CN" altLang="en-US" dirty="0"/>
                    </a:p>
                  </a:txBody>
                  <a:tcPr>
                    <a:solidFill>
                      <a:schemeClr val="accent2">
                        <a:lumMod val="60000"/>
                        <a:lumOff val="40000"/>
                      </a:schemeClr>
                    </a:solidFill>
                  </a:tcPr>
                </a:tc>
                <a:tc>
                  <a:txBody>
                    <a:bodyPr/>
                    <a:lstStyle/>
                    <a:p>
                      <a:r>
                        <a:rPr lang="en-US" altLang="zh-CN" dirty="0"/>
                        <a:t>59</a:t>
                      </a:r>
                      <a:endParaRPr lang="zh-CN" altLang="en-US" dirty="0"/>
                    </a:p>
                  </a:txBody>
                  <a:tcPr>
                    <a:solidFill>
                      <a:schemeClr val="accent2">
                        <a:lumMod val="60000"/>
                        <a:lumOff val="40000"/>
                      </a:schemeClr>
                    </a:solidFill>
                  </a:tcPr>
                </a:tc>
                <a:extLst>
                  <a:ext uri="{0D108BD9-81ED-4DB2-BD59-A6C34878D82A}">
                    <a16:rowId xmlns:a16="http://schemas.microsoft.com/office/drawing/2014/main" val="1608269531"/>
                  </a:ext>
                </a:extLst>
              </a:tr>
              <a:tr h="378672">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graphicFrame>
        <p:nvGraphicFramePr>
          <p:cNvPr id="3" name="表格 2">
            <a:extLst>
              <a:ext uri="{FF2B5EF4-FFF2-40B4-BE49-F238E27FC236}">
                <a16:creationId xmlns:a16="http://schemas.microsoft.com/office/drawing/2014/main" id="{D67F65DA-51DC-88CB-0297-4CE32E671550}"/>
              </a:ext>
            </a:extLst>
          </p:cNvPr>
          <p:cNvGraphicFramePr>
            <a:graphicFrameLocks noGrp="1"/>
          </p:cNvGraphicFramePr>
          <p:nvPr>
            <p:extLst>
              <p:ext uri="{D42A27DB-BD31-4B8C-83A1-F6EECF244321}">
                <p14:modId xmlns:p14="http://schemas.microsoft.com/office/powerpoint/2010/main" val="1547588670"/>
              </p:ext>
            </p:extLst>
          </p:nvPr>
        </p:nvGraphicFramePr>
        <p:xfrm>
          <a:off x="1347224" y="1393099"/>
          <a:ext cx="3799952" cy="3029376"/>
        </p:xfrm>
        <a:graphic>
          <a:graphicData uri="http://schemas.openxmlformats.org/drawingml/2006/table">
            <a:tbl>
              <a:tblPr firstRow="1" bandRow="1">
                <a:tableStyleId>{5940675A-B579-460E-94D1-54222C63F5DA}</a:tableStyleId>
              </a:tblPr>
              <a:tblGrid>
                <a:gridCol w="517843">
                  <a:extLst>
                    <a:ext uri="{9D8B030D-6E8A-4147-A177-3AD203B41FA5}">
                      <a16:colId xmlns:a16="http://schemas.microsoft.com/office/drawing/2014/main" val="4286288258"/>
                    </a:ext>
                  </a:extLst>
                </a:gridCol>
                <a:gridCol w="460711">
                  <a:extLst>
                    <a:ext uri="{9D8B030D-6E8A-4147-A177-3AD203B41FA5}">
                      <a16:colId xmlns:a16="http://schemas.microsoft.com/office/drawing/2014/main" val="3856450508"/>
                    </a:ext>
                  </a:extLst>
                </a:gridCol>
                <a:gridCol w="460711">
                  <a:extLst>
                    <a:ext uri="{9D8B030D-6E8A-4147-A177-3AD203B41FA5}">
                      <a16:colId xmlns:a16="http://schemas.microsoft.com/office/drawing/2014/main" val="1237140831"/>
                    </a:ext>
                  </a:extLst>
                </a:gridCol>
                <a:gridCol w="460711">
                  <a:extLst>
                    <a:ext uri="{9D8B030D-6E8A-4147-A177-3AD203B41FA5}">
                      <a16:colId xmlns:a16="http://schemas.microsoft.com/office/drawing/2014/main" val="199556743"/>
                    </a:ext>
                  </a:extLst>
                </a:gridCol>
                <a:gridCol w="460711">
                  <a:extLst>
                    <a:ext uri="{9D8B030D-6E8A-4147-A177-3AD203B41FA5}">
                      <a16:colId xmlns:a16="http://schemas.microsoft.com/office/drawing/2014/main" val="4229413868"/>
                    </a:ext>
                  </a:extLst>
                </a:gridCol>
                <a:gridCol w="460711">
                  <a:extLst>
                    <a:ext uri="{9D8B030D-6E8A-4147-A177-3AD203B41FA5}">
                      <a16:colId xmlns:a16="http://schemas.microsoft.com/office/drawing/2014/main" val="1761947586"/>
                    </a:ext>
                  </a:extLst>
                </a:gridCol>
                <a:gridCol w="517843">
                  <a:extLst>
                    <a:ext uri="{9D8B030D-6E8A-4147-A177-3AD203B41FA5}">
                      <a16:colId xmlns:a16="http://schemas.microsoft.com/office/drawing/2014/main" val="2918155280"/>
                    </a:ext>
                  </a:extLst>
                </a:gridCol>
                <a:gridCol w="460711">
                  <a:extLst>
                    <a:ext uri="{9D8B030D-6E8A-4147-A177-3AD203B41FA5}">
                      <a16:colId xmlns:a16="http://schemas.microsoft.com/office/drawing/2014/main" val="2071706978"/>
                    </a:ext>
                  </a:extLst>
                </a:gridCol>
              </a:tblGrid>
              <a:tr h="378672">
                <a:tc>
                  <a:txBody>
                    <a:bodyPr/>
                    <a:lstStyle/>
                    <a:p>
                      <a:r>
                        <a:rPr lang="en-US" altLang="zh-CN" dirty="0"/>
                        <a:t>0</a:t>
                      </a:r>
                      <a:endParaRPr lang="zh-CN" altLang="en-US" dirty="0"/>
                    </a:p>
                  </a:txBody>
                  <a:tcPr>
                    <a:solidFill>
                      <a:schemeClr val="accent1">
                        <a:lumMod val="60000"/>
                        <a:lumOff val="40000"/>
                      </a:schemeClr>
                    </a:solidFill>
                  </a:tcPr>
                </a:tc>
                <a:tc>
                  <a:txBody>
                    <a:bodyPr/>
                    <a:lstStyle/>
                    <a:p>
                      <a:r>
                        <a:rPr lang="en-US" altLang="zh-CN" dirty="0"/>
                        <a:t>8</a:t>
                      </a:r>
                      <a:endParaRPr lang="zh-CN" altLang="en-US" dirty="0"/>
                    </a:p>
                  </a:txBody>
                  <a:tcPr>
                    <a:solidFill>
                      <a:schemeClr val="accent1">
                        <a:lumMod val="60000"/>
                        <a:lumOff val="40000"/>
                      </a:schemeClr>
                    </a:solidFill>
                  </a:tcPr>
                </a:tc>
                <a:tc>
                  <a:txBody>
                    <a:bodyPr/>
                    <a:lstStyle/>
                    <a:p>
                      <a:r>
                        <a:rPr lang="en-US" altLang="zh-CN" dirty="0"/>
                        <a:t>16</a:t>
                      </a:r>
                      <a:endParaRPr lang="zh-CN" altLang="en-US" dirty="0"/>
                    </a:p>
                  </a:txBody>
                  <a:tcPr>
                    <a:solidFill>
                      <a:schemeClr val="accent1">
                        <a:lumMod val="60000"/>
                        <a:lumOff val="40000"/>
                      </a:schemeClr>
                    </a:solidFill>
                  </a:tcPr>
                </a:tc>
                <a:tc>
                  <a:txBody>
                    <a:bodyPr/>
                    <a:lstStyle/>
                    <a:p>
                      <a:r>
                        <a:rPr lang="en-US" altLang="zh-CN" dirty="0"/>
                        <a:t>24</a:t>
                      </a:r>
                      <a:endParaRPr lang="zh-CN" altLang="en-US" dirty="0"/>
                    </a:p>
                  </a:txBody>
                  <a:tcPr>
                    <a:solidFill>
                      <a:schemeClr val="accent1">
                        <a:lumMod val="60000"/>
                        <a:lumOff val="40000"/>
                      </a:schemeClr>
                    </a:solidFill>
                  </a:tcPr>
                </a:tc>
                <a:tc>
                  <a:txBody>
                    <a:bodyPr/>
                    <a:lstStyle/>
                    <a:p>
                      <a:r>
                        <a:rPr lang="en-US" altLang="zh-CN" dirty="0"/>
                        <a:t>4</a:t>
                      </a:r>
                      <a:endParaRPr lang="zh-CN" altLang="en-US" dirty="0"/>
                    </a:p>
                  </a:txBody>
                  <a:tcPr>
                    <a:solidFill>
                      <a:schemeClr val="accent1">
                        <a:lumMod val="20000"/>
                        <a:lumOff val="80000"/>
                      </a:schemeClr>
                    </a:solidFill>
                  </a:tcPr>
                </a:tc>
                <a:tc>
                  <a:txBody>
                    <a:bodyPr/>
                    <a:lstStyle/>
                    <a:p>
                      <a:r>
                        <a:rPr lang="en-US" altLang="zh-CN" dirty="0"/>
                        <a:t>12</a:t>
                      </a:r>
                      <a:endParaRPr lang="zh-CN" altLang="en-US" dirty="0"/>
                    </a:p>
                  </a:txBody>
                  <a:tcPr>
                    <a:solidFill>
                      <a:schemeClr val="accent1">
                        <a:lumMod val="20000"/>
                        <a:lumOff val="80000"/>
                      </a:schemeClr>
                    </a:solidFill>
                  </a:tcPr>
                </a:tc>
                <a:tc>
                  <a:txBody>
                    <a:bodyPr/>
                    <a:lstStyle/>
                    <a:p>
                      <a:r>
                        <a:rPr lang="en-US" altLang="zh-CN" dirty="0"/>
                        <a:t>20</a:t>
                      </a:r>
                      <a:endParaRPr lang="zh-CN" altLang="en-US" dirty="0"/>
                    </a:p>
                  </a:txBody>
                  <a:tcPr>
                    <a:solidFill>
                      <a:schemeClr val="accent1">
                        <a:lumMod val="20000"/>
                        <a:lumOff val="80000"/>
                      </a:schemeClr>
                    </a:solidFill>
                  </a:tcPr>
                </a:tc>
                <a:tc>
                  <a:txBody>
                    <a:bodyPr/>
                    <a:lstStyle/>
                    <a:p>
                      <a:r>
                        <a:rPr lang="en-US" altLang="zh-CN" dirty="0"/>
                        <a:t>28</a:t>
                      </a:r>
                      <a:endParaRPr lang="zh-CN" altLang="en-US" dirty="0"/>
                    </a:p>
                  </a:txBody>
                  <a:tcPr>
                    <a:solidFill>
                      <a:schemeClr val="accent1">
                        <a:lumMod val="20000"/>
                        <a:lumOff val="80000"/>
                      </a:schemeClr>
                    </a:solidFill>
                  </a:tcPr>
                </a:tc>
                <a:extLst>
                  <a:ext uri="{0D108BD9-81ED-4DB2-BD59-A6C34878D82A}">
                    <a16:rowId xmlns:a16="http://schemas.microsoft.com/office/drawing/2014/main" val="3174519182"/>
                  </a:ext>
                </a:extLst>
              </a:tr>
              <a:tr h="378672">
                <a:tc>
                  <a:txBody>
                    <a:bodyPr/>
                    <a:lstStyle/>
                    <a:p>
                      <a:r>
                        <a:rPr lang="en-US" altLang="zh-CN" dirty="0"/>
                        <a:t>2</a:t>
                      </a:r>
                      <a:endParaRPr lang="zh-CN" altLang="en-US" dirty="0"/>
                    </a:p>
                  </a:txBody>
                  <a:tcPr>
                    <a:solidFill>
                      <a:schemeClr val="accent2">
                        <a:lumMod val="60000"/>
                        <a:lumOff val="40000"/>
                      </a:schemeClr>
                    </a:solidFill>
                  </a:tcPr>
                </a:tc>
                <a:tc>
                  <a:txBody>
                    <a:bodyPr/>
                    <a:lstStyle/>
                    <a:p>
                      <a:r>
                        <a:rPr lang="en-US" altLang="zh-CN" dirty="0"/>
                        <a:t>10</a:t>
                      </a:r>
                      <a:endParaRPr lang="zh-CN" altLang="en-US" dirty="0"/>
                    </a:p>
                  </a:txBody>
                  <a:tcPr>
                    <a:solidFill>
                      <a:schemeClr val="accent2">
                        <a:lumMod val="60000"/>
                        <a:lumOff val="40000"/>
                      </a:schemeClr>
                    </a:solidFill>
                  </a:tcPr>
                </a:tc>
                <a:tc>
                  <a:txBody>
                    <a:bodyPr/>
                    <a:lstStyle/>
                    <a:p>
                      <a:r>
                        <a:rPr lang="en-US" altLang="zh-CN" dirty="0"/>
                        <a:t>18</a:t>
                      </a:r>
                      <a:endParaRPr lang="zh-CN" altLang="en-US" dirty="0"/>
                    </a:p>
                  </a:txBody>
                  <a:tcPr>
                    <a:solidFill>
                      <a:schemeClr val="accent2">
                        <a:lumMod val="60000"/>
                        <a:lumOff val="40000"/>
                      </a:schemeClr>
                    </a:solidFill>
                  </a:tcPr>
                </a:tc>
                <a:tc>
                  <a:txBody>
                    <a:bodyPr/>
                    <a:lstStyle/>
                    <a:p>
                      <a:r>
                        <a:rPr lang="en-US" altLang="zh-CN" dirty="0"/>
                        <a:t>26</a:t>
                      </a:r>
                      <a:endParaRPr lang="zh-CN" altLang="en-US" dirty="0"/>
                    </a:p>
                  </a:txBody>
                  <a:tcPr>
                    <a:solidFill>
                      <a:schemeClr val="accent2">
                        <a:lumMod val="60000"/>
                        <a:lumOff val="40000"/>
                      </a:schemeClr>
                    </a:solidFill>
                  </a:tcPr>
                </a:tc>
                <a:tc>
                  <a:txBody>
                    <a:bodyPr/>
                    <a:lstStyle/>
                    <a:p>
                      <a:r>
                        <a:rPr lang="en-US" altLang="zh-CN" dirty="0"/>
                        <a:t>6</a:t>
                      </a:r>
                      <a:endParaRPr lang="zh-CN" altLang="en-US" dirty="0"/>
                    </a:p>
                  </a:txBody>
                  <a:tcPr>
                    <a:solidFill>
                      <a:schemeClr val="accent2">
                        <a:lumMod val="20000"/>
                        <a:lumOff val="80000"/>
                      </a:schemeClr>
                    </a:solidFill>
                  </a:tcPr>
                </a:tc>
                <a:tc>
                  <a:txBody>
                    <a:bodyPr/>
                    <a:lstStyle/>
                    <a:p>
                      <a:r>
                        <a:rPr lang="en-US" altLang="zh-CN" dirty="0"/>
                        <a:t>14</a:t>
                      </a:r>
                      <a:endParaRPr lang="zh-CN" altLang="en-US" dirty="0"/>
                    </a:p>
                  </a:txBody>
                  <a:tcPr>
                    <a:solidFill>
                      <a:schemeClr val="accent2">
                        <a:lumMod val="20000"/>
                        <a:lumOff val="80000"/>
                      </a:schemeClr>
                    </a:solidFill>
                  </a:tcPr>
                </a:tc>
                <a:tc>
                  <a:txBody>
                    <a:bodyPr/>
                    <a:lstStyle/>
                    <a:p>
                      <a:r>
                        <a:rPr lang="en-US" altLang="zh-CN" dirty="0"/>
                        <a:t>22</a:t>
                      </a:r>
                      <a:endParaRPr lang="zh-CN" altLang="en-US" dirty="0"/>
                    </a:p>
                  </a:txBody>
                  <a:tcPr>
                    <a:solidFill>
                      <a:schemeClr val="accent2">
                        <a:lumMod val="20000"/>
                        <a:lumOff val="80000"/>
                      </a:schemeClr>
                    </a:solidFill>
                  </a:tcPr>
                </a:tc>
                <a:tc>
                  <a:txBody>
                    <a:bodyPr/>
                    <a:lstStyle/>
                    <a:p>
                      <a:r>
                        <a:rPr lang="en-US" altLang="zh-CN" dirty="0"/>
                        <a:t>30</a:t>
                      </a:r>
                      <a:endParaRPr lang="zh-CN" altLang="en-US" dirty="0"/>
                    </a:p>
                  </a:txBody>
                  <a:tcPr>
                    <a:solidFill>
                      <a:schemeClr val="accent2">
                        <a:lumMod val="20000"/>
                        <a:lumOff val="80000"/>
                      </a:schemeClr>
                    </a:solidFill>
                  </a:tcPr>
                </a:tc>
                <a:extLst>
                  <a:ext uri="{0D108BD9-81ED-4DB2-BD59-A6C34878D82A}">
                    <a16:rowId xmlns:a16="http://schemas.microsoft.com/office/drawing/2014/main" val="1787519710"/>
                  </a:ext>
                </a:extLst>
              </a:tr>
              <a:tr h="378672">
                <a:tc>
                  <a:txBody>
                    <a:bodyPr/>
                    <a:lstStyle/>
                    <a:p>
                      <a:r>
                        <a:rPr lang="en-US" altLang="zh-CN" dirty="0"/>
                        <a:t>1</a:t>
                      </a:r>
                      <a:endParaRPr lang="zh-CN" altLang="en-US" dirty="0"/>
                    </a:p>
                  </a:txBody>
                  <a:tcPr>
                    <a:solidFill>
                      <a:schemeClr val="accent1">
                        <a:lumMod val="60000"/>
                        <a:lumOff val="40000"/>
                      </a:schemeClr>
                    </a:solidFill>
                  </a:tcPr>
                </a:tc>
                <a:tc>
                  <a:txBody>
                    <a:bodyPr/>
                    <a:lstStyle/>
                    <a:p>
                      <a:r>
                        <a:rPr lang="en-US" altLang="zh-CN" dirty="0"/>
                        <a:t>9</a:t>
                      </a:r>
                      <a:endParaRPr lang="zh-CN" altLang="en-US" dirty="0"/>
                    </a:p>
                  </a:txBody>
                  <a:tcPr>
                    <a:solidFill>
                      <a:schemeClr val="accent1">
                        <a:lumMod val="60000"/>
                        <a:lumOff val="40000"/>
                      </a:schemeClr>
                    </a:solidFill>
                  </a:tcPr>
                </a:tc>
                <a:tc>
                  <a:txBody>
                    <a:bodyPr/>
                    <a:lstStyle/>
                    <a:p>
                      <a:r>
                        <a:rPr lang="en-US" altLang="zh-CN" dirty="0"/>
                        <a:t>17</a:t>
                      </a:r>
                      <a:endParaRPr lang="zh-CN" altLang="en-US" dirty="0"/>
                    </a:p>
                  </a:txBody>
                  <a:tcPr>
                    <a:solidFill>
                      <a:schemeClr val="accent1">
                        <a:lumMod val="60000"/>
                        <a:lumOff val="40000"/>
                      </a:schemeClr>
                    </a:solidFill>
                  </a:tcPr>
                </a:tc>
                <a:tc>
                  <a:txBody>
                    <a:bodyPr/>
                    <a:lstStyle/>
                    <a:p>
                      <a:r>
                        <a:rPr lang="en-US" altLang="zh-CN" dirty="0"/>
                        <a:t>25</a:t>
                      </a:r>
                      <a:endParaRPr lang="zh-CN" altLang="en-US" dirty="0"/>
                    </a:p>
                  </a:txBody>
                  <a:tcPr>
                    <a:solidFill>
                      <a:schemeClr val="accent1">
                        <a:lumMod val="60000"/>
                        <a:lumOff val="40000"/>
                      </a:schemeClr>
                    </a:solidFill>
                  </a:tcPr>
                </a:tc>
                <a:tc>
                  <a:txBody>
                    <a:bodyPr/>
                    <a:lstStyle/>
                    <a:p>
                      <a:r>
                        <a:rPr lang="en-US" altLang="zh-CN" dirty="0"/>
                        <a:t>5</a:t>
                      </a:r>
                      <a:endParaRPr lang="zh-CN" altLang="en-US" dirty="0"/>
                    </a:p>
                  </a:txBody>
                  <a:tcPr>
                    <a:solidFill>
                      <a:schemeClr val="accent1">
                        <a:lumMod val="20000"/>
                        <a:lumOff val="80000"/>
                      </a:schemeClr>
                    </a:solidFill>
                  </a:tcPr>
                </a:tc>
                <a:tc>
                  <a:txBody>
                    <a:bodyPr/>
                    <a:lstStyle/>
                    <a:p>
                      <a:r>
                        <a:rPr lang="en-US" altLang="zh-CN" dirty="0"/>
                        <a:t>13</a:t>
                      </a:r>
                      <a:endParaRPr lang="zh-CN" altLang="en-US" dirty="0"/>
                    </a:p>
                  </a:txBody>
                  <a:tcPr>
                    <a:solidFill>
                      <a:schemeClr val="accent1">
                        <a:lumMod val="20000"/>
                        <a:lumOff val="80000"/>
                      </a:schemeClr>
                    </a:solidFill>
                  </a:tcPr>
                </a:tc>
                <a:tc>
                  <a:txBody>
                    <a:bodyPr/>
                    <a:lstStyle/>
                    <a:p>
                      <a:r>
                        <a:rPr lang="en-US" altLang="zh-CN" dirty="0"/>
                        <a:t>21</a:t>
                      </a:r>
                      <a:endParaRPr lang="zh-CN" altLang="en-US" dirty="0"/>
                    </a:p>
                  </a:txBody>
                  <a:tcPr>
                    <a:solidFill>
                      <a:schemeClr val="accent1">
                        <a:lumMod val="20000"/>
                        <a:lumOff val="80000"/>
                      </a:schemeClr>
                    </a:solidFill>
                  </a:tcPr>
                </a:tc>
                <a:tc>
                  <a:txBody>
                    <a:bodyPr/>
                    <a:lstStyle/>
                    <a:p>
                      <a:r>
                        <a:rPr lang="en-US" altLang="zh-CN" dirty="0"/>
                        <a:t>29</a:t>
                      </a:r>
                      <a:endParaRPr lang="zh-CN" altLang="en-US" dirty="0"/>
                    </a:p>
                  </a:txBody>
                  <a:tcPr>
                    <a:solidFill>
                      <a:schemeClr val="accent1">
                        <a:lumMod val="20000"/>
                        <a:lumOff val="80000"/>
                      </a:schemeClr>
                    </a:solidFill>
                  </a:tcPr>
                </a:tc>
                <a:extLst>
                  <a:ext uri="{0D108BD9-81ED-4DB2-BD59-A6C34878D82A}">
                    <a16:rowId xmlns:a16="http://schemas.microsoft.com/office/drawing/2014/main" val="2086633513"/>
                  </a:ext>
                </a:extLst>
              </a:tr>
              <a:tr h="378672">
                <a:tc>
                  <a:txBody>
                    <a:bodyPr/>
                    <a:lstStyle/>
                    <a:p>
                      <a:r>
                        <a:rPr lang="en-US" altLang="zh-CN" dirty="0"/>
                        <a:t>3</a:t>
                      </a:r>
                      <a:endParaRPr lang="zh-CN" altLang="en-US" dirty="0"/>
                    </a:p>
                  </a:txBody>
                  <a:tcPr>
                    <a:solidFill>
                      <a:schemeClr val="accent2">
                        <a:lumMod val="60000"/>
                        <a:lumOff val="40000"/>
                      </a:schemeClr>
                    </a:solidFill>
                  </a:tcPr>
                </a:tc>
                <a:tc>
                  <a:txBody>
                    <a:bodyPr/>
                    <a:lstStyle/>
                    <a:p>
                      <a:r>
                        <a:rPr lang="en-US" altLang="zh-CN" dirty="0"/>
                        <a:t>11</a:t>
                      </a:r>
                      <a:endParaRPr lang="zh-CN" altLang="en-US" dirty="0"/>
                    </a:p>
                  </a:txBody>
                  <a:tcPr>
                    <a:solidFill>
                      <a:schemeClr val="accent2">
                        <a:lumMod val="60000"/>
                        <a:lumOff val="40000"/>
                      </a:schemeClr>
                    </a:solidFill>
                  </a:tcPr>
                </a:tc>
                <a:tc>
                  <a:txBody>
                    <a:bodyPr/>
                    <a:lstStyle/>
                    <a:p>
                      <a:r>
                        <a:rPr lang="en-US" altLang="zh-CN" dirty="0"/>
                        <a:t>19</a:t>
                      </a:r>
                      <a:endParaRPr lang="zh-CN" altLang="en-US" dirty="0"/>
                    </a:p>
                  </a:txBody>
                  <a:tcPr>
                    <a:solidFill>
                      <a:schemeClr val="accent2">
                        <a:lumMod val="60000"/>
                        <a:lumOff val="40000"/>
                      </a:schemeClr>
                    </a:solidFill>
                  </a:tcPr>
                </a:tc>
                <a:tc>
                  <a:txBody>
                    <a:bodyPr/>
                    <a:lstStyle/>
                    <a:p>
                      <a:r>
                        <a:rPr lang="en-US" altLang="zh-CN" dirty="0"/>
                        <a:t>27</a:t>
                      </a:r>
                      <a:endParaRPr lang="zh-CN" altLang="en-US" dirty="0"/>
                    </a:p>
                  </a:txBody>
                  <a:tcPr>
                    <a:solidFill>
                      <a:schemeClr val="accent2">
                        <a:lumMod val="60000"/>
                        <a:lumOff val="40000"/>
                      </a:schemeClr>
                    </a:solidFill>
                  </a:tcPr>
                </a:tc>
                <a:tc>
                  <a:txBody>
                    <a:bodyPr/>
                    <a:lstStyle/>
                    <a:p>
                      <a:r>
                        <a:rPr lang="en-US" altLang="zh-CN" dirty="0"/>
                        <a:t>7</a:t>
                      </a:r>
                      <a:endParaRPr lang="zh-CN" altLang="en-US" dirty="0"/>
                    </a:p>
                  </a:txBody>
                  <a:tcPr>
                    <a:solidFill>
                      <a:schemeClr val="accent2">
                        <a:lumMod val="20000"/>
                        <a:lumOff val="80000"/>
                      </a:schemeClr>
                    </a:solidFill>
                  </a:tcPr>
                </a:tc>
                <a:tc>
                  <a:txBody>
                    <a:bodyPr/>
                    <a:lstStyle/>
                    <a:p>
                      <a:r>
                        <a:rPr lang="en-US" altLang="zh-CN" dirty="0"/>
                        <a:t>15</a:t>
                      </a:r>
                      <a:endParaRPr lang="zh-CN" altLang="en-US" dirty="0"/>
                    </a:p>
                  </a:txBody>
                  <a:tcPr>
                    <a:solidFill>
                      <a:schemeClr val="accent2">
                        <a:lumMod val="20000"/>
                        <a:lumOff val="80000"/>
                      </a:schemeClr>
                    </a:solidFill>
                  </a:tcPr>
                </a:tc>
                <a:tc>
                  <a:txBody>
                    <a:bodyPr/>
                    <a:lstStyle/>
                    <a:p>
                      <a:r>
                        <a:rPr lang="en-US" altLang="zh-CN" dirty="0"/>
                        <a:t>23</a:t>
                      </a:r>
                      <a:endParaRPr lang="zh-CN" altLang="en-US" dirty="0"/>
                    </a:p>
                  </a:txBody>
                  <a:tcPr>
                    <a:solidFill>
                      <a:schemeClr val="accent2">
                        <a:lumMod val="20000"/>
                        <a:lumOff val="80000"/>
                      </a:schemeClr>
                    </a:solidFill>
                  </a:tcPr>
                </a:tc>
                <a:tc>
                  <a:txBody>
                    <a:bodyPr/>
                    <a:lstStyle/>
                    <a:p>
                      <a:r>
                        <a:rPr lang="en-US" altLang="zh-CN" dirty="0"/>
                        <a:t>31</a:t>
                      </a:r>
                      <a:endParaRPr lang="zh-CN" altLang="en-US" dirty="0"/>
                    </a:p>
                  </a:txBody>
                  <a:tcPr>
                    <a:solidFill>
                      <a:schemeClr val="accent2">
                        <a:lumMod val="20000"/>
                        <a:lumOff val="80000"/>
                      </a:schemeClr>
                    </a:solidFill>
                  </a:tcPr>
                </a:tc>
                <a:extLst>
                  <a:ext uri="{0D108BD9-81ED-4DB2-BD59-A6C34878D82A}">
                    <a16:rowId xmlns:a16="http://schemas.microsoft.com/office/drawing/2014/main" val="3383881500"/>
                  </a:ext>
                </a:extLst>
              </a:tr>
              <a:tr h="378672">
                <a:tc>
                  <a:txBody>
                    <a:bodyPr/>
                    <a:lstStyle/>
                    <a:p>
                      <a:r>
                        <a:rPr lang="en-US" altLang="zh-CN" dirty="0"/>
                        <a:t>32</a:t>
                      </a:r>
                      <a:endParaRPr lang="zh-CN" altLang="en-US" dirty="0"/>
                    </a:p>
                  </a:txBody>
                  <a:tcPr>
                    <a:solidFill>
                      <a:schemeClr val="accent1">
                        <a:lumMod val="60000"/>
                        <a:lumOff val="40000"/>
                      </a:schemeClr>
                    </a:solidFill>
                  </a:tcPr>
                </a:tc>
                <a:tc>
                  <a:txBody>
                    <a:bodyPr/>
                    <a:lstStyle/>
                    <a:p>
                      <a:r>
                        <a:rPr lang="en-US" altLang="zh-CN" dirty="0"/>
                        <a:t>40</a:t>
                      </a:r>
                      <a:endParaRPr lang="zh-CN" altLang="en-US" dirty="0"/>
                    </a:p>
                  </a:txBody>
                  <a:tcPr>
                    <a:solidFill>
                      <a:schemeClr val="accent1">
                        <a:lumMod val="60000"/>
                        <a:lumOff val="40000"/>
                      </a:schemeClr>
                    </a:solidFill>
                  </a:tcPr>
                </a:tc>
                <a:tc>
                  <a:txBody>
                    <a:bodyPr/>
                    <a:lstStyle/>
                    <a:p>
                      <a:r>
                        <a:rPr lang="en-US" altLang="zh-CN" dirty="0"/>
                        <a:t>48</a:t>
                      </a:r>
                      <a:endParaRPr lang="zh-CN" altLang="en-US" dirty="0"/>
                    </a:p>
                  </a:txBody>
                  <a:tcPr>
                    <a:solidFill>
                      <a:schemeClr val="accent1">
                        <a:lumMod val="60000"/>
                        <a:lumOff val="40000"/>
                      </a:schemeClr>
                    </a:solidFill>
                  </a:tcPr>
                </a:tc>
                <a:tc>
                  <a:txBody>
                    <a:bodyPr/>
                    <a:lstStyle/>
                    <a:p>
                      <a:r>
                        <a:rPr lang="en-US" altLang="zh-CN" dirty="0"/>
                        <a:t>56</a:t>
                      </a:r>
                      <a:endParaRPr lang="zh-CN" altLang="en-US" dirty="0"/>
                    </a:p>
                  </a:txBody>
                  <a:tcPr>
                    <a:solidFill>
                      <a:schemeClr val="accent1">
                        <a:lumMod val="60000"/>
                        <a:lumOff val="40000"/>
                      </a:schemeClr>
                    </a:solidFill>
                  </a:tcPr>
                </a:tc>
                <a:tc>
                  <a:txBody>
                    <a:bodyPr/>
                    <a:lstStyle/>
                    <a:p>
                      <a:r>
                        <a:rPr lang="en-US" altLang="zh-CN" dirty="0"/>
                        <a:t>36</a:t>
                      </a:r>
                      <a:endParaRPr lang="zh-CN" altLang="en-US" dirty="0"/>
                    </a:p>
                  </a:txBody>
                  <a:tcPr>
                    <a:solidFill>
                      <a:schemeClr val="accent1">
                        <a:lumMod val="20000"/>
                        <a:lumOff val="80000"/>
                      </a:schemeClr>
                    </a:solidFill>
                  </a:tcPr>
                </a:tc>
                <a:tc>
                  <a:txBody>
                    <a:bodyPr/>
                    <a:lstStyle/>
                    <a:p>
                      <a:r>
                        <a:rPr lang="en-US" altLang="zh-CN" dirty="0"/>
                        <a:t>44</a:t>
                      </a:r>
                      <a:endParaRPr lang="zh-CN" altLang="en-US" dirty="0"/>
                    </a:p>
                  </a:txBody>
                  <a:tcPr>
                    <a:solidFill>
                      <a:schemeClr val="accent1">
                        <a:lumMod val="20000"/>
                        <a:lumOff val="80000"/>
                      </a:schemeClr>
                    </a:solidFill>
                  </a:tcPr>
                </a:tc>
                <a:tc>
                  <a:txBody>
                    <a:bodyPr/>
                    <a:lstStyle/>
                    <a:p>
                      <a:r>
                        <a:rPr lang="en-US" altLang="zh-CN" dirty="0"/>
                        <a:t>52</a:t>
                      </a:r>
                      <a:endParaRPr lang="zh-CN" altLang="en-US" dirty="0"/>
                    </a:p>
                  </a:txBody>
                  <a:tcPr>
                    <a:solidFill>
                      <a:schemeClr val="accent1">
                        <a:lumMod val="20000"/>
                        <a:lumOff val="80000"/>
                      </a:schemeClr>
                    </a:solidFill>
                  </a:tcPr>
                </a:tc>
                <a:tc>
                  <a:txBody>
                    <a:bodyPr/>
                    <a:lstStyle/>
                    <a:p>
                      <a:r>
                        <a:rPr lang="en-US" altLang="zh-CN" dirty="0"/>
                        <a:t>60</a:t>
                      </a:r>
                      <a:endParaRPr lang="zh-CN" altLang="en-US" dirty="0"/>
                    </a:p>
                  </a:txBody>
                  <a:tcPr>
                    <a:solidFill>
                      <a:schemeClr val="accent1">
                        <a:lumMod val="20000"/>
                        <a:lumOff val="80000"/>
                      </a:schemeClr>
                    </a:solidFill>
                  </a:tcPr>
                </a:tc>
                <a:extLst>
                  <a:ext uri="{0D108BD9-81ED-4DB2-BD59-A6C34878D82A}">
                    <a16:rowId xmlns:a16="http://schemas.microsoft.com/office/drawing/2014/main" val="1462850236"/>
                  </a:ext>
                </a:extLst>
              </a:tr>
              <a:tr h="378672">
                <a:tc>
                  <a:txBody>
                    <a:bodyPr/>
                    <a:lstStyle/>
                    <a:p>
                      <a:r>
                        <a:rPr lang="en-US" altLang="zh-CN" dirty="0"/>
                        <a:t>34</a:t>
                      </a:r>
                      <a:endParaRPr lang="zh-CN" altLang="en-US" dirty="0"/>
                    </a:p>
                  </a:txBody>
                  <a:tcPr>
                    <a:solidFill>
                      <a:schemeClr val="accent2">
                        <a:lumMod val="60000"/>
                        <a:lumOff val="40000"/>
                      </a:schemeClr>
                    </a:solidFill>
                  </a:tcPr>
                </a:tc>
                <a:tc>
                  <a:txBody>
                    <a:bodyPr/>
                    <a:lstStyle/>
                    <a:p>
                      <a:r>
                        <a:rPr lang="en-US" altLang="zh-CN" dirty="0"/>
                        <a:t>42</a:t>
                      </a:r>
                      <a:endParaRPr lang="zh-CN" altLang="en-US" dirty="0"/>
                    </a:p>
                  </a:txBody>
                  <a:tcPr>
                    <a:solidFill>
                      <a:schemeClr val="accent2">
                        <a:lumMod val="60000"/>
                        <a:lumOff val="40000"/>
                      </a:schemeClr>
                    </a:solidFill>
                  </a:tcPr>
                </a:tc>
                <a:tc>
                  <a:txBody>
                    <a:bodyPr/>
                    <a:lstStyle/>
                    <a:p>
                      <a:r>
                        <a:rPr lang="en-US" altLang="zh-CN" dirty="0"/>
                        <a:t>50</a:t>
                      </a:r>
                      <a:endParaRPr lang="zh-CN" altLang="en-US" dirty="0"/>
                    </a:p>
                  </a:txBody>
                  <a:tcPr>
                    <a:solidFill>
                      <a:schemeClr val="accent2">
                        <a:lumMod val="60000"/>
                        <a:lumOff val="40000"/>
                      </a:schemeClr>
                    </a:solidFill>
                  </a:tcPr>
                </a:tc>
                <a:tc>
                  <a:txBody>
                    <a:bodyPr/>
                    <a:lstStyle/>
                    <a:p>
                      <a:r>
                        <a:rPr lang="en-US" altLang="zh-CN" dirty="0"/>
                        <a:t>58</a:t>
                      </a:r>
                      <a:endParaRPr lang="zh-CN" altLang="en-US" dirty="0"/>
                    </a:p>
                  </a:txBody>
                  <a:tcPr>
                    <a:solidFill>
                      <a:schemeClr val="accent2">
                        <a:lumMod val="60000"/>
                        <a:lumOff val="40000"/>
                      </a:schemeClr>
                    </a:solidFill>
                  </a:tcPr>
                </a:tc>
                <a:tc>
                  <a:txBody>
                    <a:bodyPr/>
                    <a:lstStyle/>
                    <a:p>
                      <a:r>
                        <a:rPr lang="en-US" altLang="zh-CN" dirty="0"/>
                        <a:t>38</a:t>
                      </a:r>
                      <a:endParaRPr lang="zh-CN" altLang="en-US" dirty="0"/>
                    </a:p>
                  </a:txBody>
                  <a:tcPr>
                    <a:solidFill>
                      <a:schemeClr val="accent2">
                        <a:lumMod val="20000"/>
                        <a:lumOff val="80000"/>
                      </a:schemeClr>
                    </a:solidFill>
                  </a:tcPr>
                </a:tc>
                <a:tc>
                  <a:txBody>
                    <a:bodyPr/>
                    <a:lstStyle/>
                    <a:p>
                      <a:r>
                        <a:rPr lang="en-US" altLang="zh-CN" dirty="0"/>
                        <a:t>46</a:t>
                      </a:r>
                      <a:endParaRPr lang="zh-CN" altLang="en-US" dirty="0"/>
                    </a:p>
                  </a:txBody>
                  <a:tcPr>
                    <a:solidFill>
                      <a:schemeClr val="accent2">
                        <a:lumMod val="20000"/>
                        <a:lumOff val="80000"/>
                      </a:schemeClr>
                    </a:solidFill>
                  </a:tcPr>
                </a:tc>
                <a:tc>
                  <a:txBody>
                    <a:bodyPr/>
                    <a:lstStyle/>
                    <a:p>
                      <a:r>
                        <a:rPr lang="en-US" altLang="zh-CN" dirty="0"/>
                        <a:t>54</a:t>
                      </a:r>
                      <a:endParaRPr lang="zh-CN" altLang="en-US" dirty="0"/>
                    </a:p>
                  </a:txBody>
                  <a:tcPr>
                    <a:solidFill>
                      <a:schemeClr val="accent2">
                        <a:lumMod val="20000"/>
                        <a:lumOff val="80000"/>
                      </a:schemeClr>
                    </a:solidFill>
                  </a:tcPr>
                </a:tc>
                <a:tc>
                  <a:txBody>
                    <a:bodyPr/>
                    <a:lstStyle/>
                    <a:p>
                      <a:r>
                        <a:rPr lang="en-US" altLang="zh-CN" dirty="0"/>
                        <a:t>62</a:t>
                      </a:r>
                      <a:endParaRPr lang="zh-CN" altLang="en-US" dirty="0"/>
                    </a:p>
                  </a:txBody>
                  <a:tcPr>
                    <a:solidFill>
                      <a:schemeClr val="accent2">
                        <a:lumMod val="20000"/>
                        <a:lumOff val="80000"/>
                      </a:schemeClr>
                    </a:solidFill>
                  </a:tcPr>
                </a:tc>
                <a:extLst>
                  <a:ext uri="{0D108BD9-81ED-4DB2-BD59-A6C34878D82A}">
                    <a16:rowId xmlns:a16="http://schemas.microsoft.com/office/drawing/2014/main" val="429875123"/>
                  </a:ext>
                </a:extLst>
              </a:tr>
              <a:tr h="378672">
                <a:tc>
                  <a:txBody>
                    <a:bodyPr/>
                    <a:lstStyle/>
                    <a:p>
                      <a:r>
                        <a:rPr lang="en-US" altLang="zh-CN" dirty="0"/>
                        <a:t>33</a:t>
                      </a:r>
                      <a:endParaRPr lang="zh-CN" altLang="en-US" dirty="0"/>
                    </a:p>
                  </a:txBody>
                  <a:tcPr>
                    <a:solidFill>
                      <a:schemeClr val="accent1">
                        <a:lumMod val="60000"/>
                        <a:lumOff val="40000"/>
                      </a:schemeClr>
                    </a:solidFill>
                  </a:tcPr>
                </a:tc>
                <a:tc>
                  <a:txBody>
                    <a:bodyPr/>
                    <a:lstStyle/>
                    <a:p>
                      <a:r>
                        <a:rPr lang="en-US" altLang="zh-CN" dirty="0"/>
                        <a:t>41</a:t>
                      </a:r>
                      <a:endParaRPr lang="zh-CN" altLang="en-US" dirty="0"/>
                    </a:p>
                  </a:txBody>
                  <a:tcPr>
                    <a:solidFill>
                      <a:schemeClr val="accent1">
                        <a:lumMod val="60000"/>
                        <a:lumOff val="40000"/>
                      </a:schemeClr>
                    </a:solidFill>
                  </a:tcPr>
                </a:tc>
                <a:tc>
                  <a:txBody>
                    <a:bodyPr/>
                    <a:lstStyle/>
                    <a:p>
                      <a:r>
                        <a:rPr lang="en-US" altLang="zh-CN" dirty="0"/>
                        <a:t>49</a:t>
                      </a:r>
                      <a:endParaRPr lang="zh-CN" altLang="en-US" dirty="0"/>
                    </a:p>
                  </a:txBody>
                  <a:tcPr>
                    <a:solidFill>
                      <a:schemeClr val="accent1">
                        <a:lumMod val="60000"/>
                        <a:lumOff val="40000"/>
                      </a:schemeClr>
                    </a:solidFill>
                  </a:tcPr>
                </a:tc>
                <a:tc>
                  <a:txBody>
                    <a:bodyPr/>
                    <a:lstStyle/>
                    <a:p>
                      <a:r>
                        <a:rPr lang="en-US" altLang="zh-CN" dirty="0"/>
                        <a:t>57</a:t>
                      </a:r>
                      <a:endParaRPr lang="zh-CN" altLang="en-US" dirty="0"/>
                    </a:p>
                  </a:txBody>
                  <a:tcPr>
                    <a:solidFill>
                      <a:schemeClr val="accent1">
                        <a:lumMod val="60000"/>
                        <a:lumOff val="40000"/>
                      </a:schemeClr>
                    </a:solidFill>
                  </a:tcPr>
                </a:tc>
                <a:tc>
                  <a:txBody>
                    <a:bodyPr/>
                    <a:lstStyle/>
                    <a:p>
                      <a:r>
                        <a:rPr lang="en-US" altLang="zh-CN" dirty="0"/>
                        <a:t>37</a:t>
                      </a:r>
                      <a:endParaRPr lang="zh-CN" altLang="en-US" dirty="0"/>
                    </a:p>
                  </a:txBody>
                  <a:tcPr>
                    <a:solidFill>
                      <a:schemeClr val="accent1">
                        <a:lumMod val="20000"/>
                        <a:lumOff val="80000"/>
                      </a:schemeClr>
                    </a:solidFill>
                  </a:tcPr>
                </a:tc>
                <a:tc>
                  <a:txBody>
                    <a:bodyPr/>
                    <a:lstStyle/>
                    <a:p>
                      <a:r>
                        <a:rPr lang="en-US" altLang="zh-CN" dirty="0"/>
                        <a:t>45</a:t>
                      </a:r>
                      <a:endParaRPr lang="zh-CN" altLang="en-US" dirty="0"/>
                    </a:p>
                  </a:txBody>
                  <a:tcPr>
                    <a:solidFill>
                      <a:schemeClr val="accent1">
                        <a:lumMod val="20000"/>
                        <a:lumOff val="80000"/>
                      </a:schemeClr>
                    </a:solidFill>
                  </a:tcPr>
                </a:tc>
                <a:tc>
                  <a:txBody>
                    <a:bodyPr/>
                    <a:lstStyle/>
                    <a:p>
                      <a:r>
                        <a:rPr lang="en-US" altLang="zh-CN" dirty="0"/>
                        <a:t>53</a:t>
                      </a:r>
                      <a:endParaRPr lang="zh-CN" altLang="en-US" dirty="0"/>
                    </a:p>
                  </a:txBody>
                  <a:tcPr>
                    <a:solidFill>
                      <a:schemeClr val="accent1">
                        <a:lumMod val="20000"/>
                        <a:lumOff val="80000"/>
                      </a:schemeClr>
                    </a:solidFill>
                  </a:tcPr>
                </a:tc>
                <a:tc>
                  <a:txBody>
                    <a:bodyPr/>
                    <a:lstStyle/>
                    <a:p>
                      <a:r>
                        <a:rPr lang="en-US" altLang="zh-CN" dirty="0"/>
                        <a:t>61</a:t>
                      </a:r>
                      <a:endParaRPr lang="zh-CN" altLang="en-US" dirty="0"/>
                    </a:p>
                  </a:txBody>
                  <a:tcPr>
                    <a:solidFill>
                      <a:schemeClr val="accent1">
                        <a:lumMod val="20000"/>
                        <a:lumOff val="80000"/>
                      </a:schemeClr>
                    </a:solidFill>
                  </a:tcPr>
                </a:tc>
                <a:extLst>
                  <a:ext uri="{0D108BD9-81ED-4DB2-BD59-A6C34878D82A}">
                    <a16:rowId xmlns:a16="http://schemas.microsoft.com/office/drawing/2014/main" val="1608269531"/>
                  </a:ext>
                </a:extLst>
              </a:tr>
              <a:tr h="378672">
                <a:tc>
                  <a:txBody>
                    <a:bodyPr/>
                    <a:lstStyle/>
                    <a:p>
                      <a:r>
                        <a:rPr lang="en-US" altLang="zh-CN" dirty="0"/>
                        <a:t>35</a:t>
                      </a:r>
                      <a:endParaRPr lang="zh-CN" altLang="en-US" dirty="0"/>
                    </a:p>
                  </a:txBody>
                  <a:tcPr>
                    <a:solidFill>
                      <a:schemeClr val="accent2">
                        <a:lumMod val="60000"/>
                        <a:lumOff val="40000"/>
                      </a:schemeClr>
                    </a:solidFill>
                  </a:tcPr>
                </a:tc>
                <a:tc>
                  <a:txBody>
                    <a:bodyPr/>
                    <a:lstStyle/>
                    <a:p>
                      <a:r>
                        <a:rPr lang="en-US" altLang="zh-CN" dirty="0"/>
                        <a:t>43</a:t>
                      </a:r>
                      <a:endParaRPr lang="zh-CN" altLang="en-US" dirty="0"/>
                    </a:p>
                  </a:txBody>
                  <a:tcPr>
                    <a:solidFill>
                      <a:schemeClr val="accent2">
                        <a:lumMod val="60000"/>
                        <a:lumOff val="40000"/>
                      </a:schemeClr>
                    </a:solidFill>
                  </a:tcPr>
                </a:tc>
                <a:tc>
                  <a:txBody>
                    <a:bodyPr/>
                    <a:lstStyle/>
                    <a:p>
                      <a:r>
                        <a:rPr lang="en-US" altLang="zh-CN" dirty="0"/>
                        <a:t>51</a:t>
                      </a:r>
                      <a:endParaRPr lang="zh-CN" altLang="en-US" dirty="0"/>
                    </a:p>
                  </a:txBody>
                  <a:tcPr>
                    <a:solidFill>
                      <a:schemeClr val="accent2">
                        <a:lumMod val="60000"/>
                        <a:lumOff val="40000"/>
                      </a:schemeClr>
                    </a:solidFill>
                  </a:tcPr>
                </a:tc>
                <a:tc>
                  <a:txBody>
                    <a:bodyPr/>
                    <a:lstStyle/>
                    <a:p>
                      <a:r>
                        <a:rPr lang="en-US" altLang="zh-CN" dirty="0"/>
                        <a:t>59</a:t>
                      </a:r>
                      <a:endParaRPr lang="zh-CN" altLang="en-US" dirty="0"/>
                    </a:p>
                  </a:txBody>
                  <a:tcPr>
                    <a:solidFill>
                      <a:schemeClr val="accent2">
                        <a:lumMod val="60000"/>
                        <a:lumOff val="40000"/>
                      </a:schemeClr>
                    </a:solidFill>
                  </a:tcPr>
                </a:tc>
                <a:tc>
                  <a:txBody>
                    <a:bodyPr/>
                    <a:lstStyle/>
                    <a:p>
                      <a:r>
                        <a:rPr lang="en-US" altLang="zh-CN" dirty="0"/>
                        <a:t>39</a:t>
                      </a:r>
                      <a:endParaRPr lang="zh-CN" altLang="en-US" dirty="0"/>
                    </a:p>
                  </a:txBody>
                  <a:tcPr>
                    <a:solidFill>
                      <a:schemeClr val="accent2">
                        <a:lumMod val="20000"/>
                        <a:lumOff val="80000"/>
                      </a:schemeClr>
                    </a:solidFill>
                  </a:tcPr>
                </a:tc>
                <a:tc>
                  <a:txBody>
                    <a:bodyPr/>
                    <a:lstStyle/>
                    <a:p>
                      <a:r>
                        <a:rPr lang="en-US" altLang="zh-CN" dirty="0"/>
                        <a:t>47</a:t>
                      </a:r>
                      <a:endParaRPr lang="zh-CN" altLang="en-US" dirty="0"/>
                    </a:p>
                  </a:txBody>
                  <a:tcPr>
                    <a:solidFill>
                      <a:schemeClr val="accent2">
                        <a:lumMod val="20000"/>
                        <a:lumOff val="80000"/>
                      </a:schemeClr>
                    </a:solidFill>
                  </a:tcPr>
                </a:tc>
                <a:tc>
                  <a:txBody>
                    <a:bodyPr/>
                    <a:lstStyle/>
                    <a:p>
                      <a:r>
                        <a:rPr lang="en-US" altLang="zh-CN" dirty="0"/>
                        <a:t>55</a:t>
                      </a:r>
                      <a:endParaRPr lang="zh-CN" altLang="en-US" dirty="0"/>
                    </a:p>
                  </a:txBody>
                  <a:tcPr>
                    <a:solidFill>
                      <a:schemeClr val="accent2">
                        <a:lumMod val="20000"/>
                        <a:lumOff val="80000"/>
                      </a:schemeClr>
                    </a:solidFill>
                  </a:tcPr>
                </a:tc>
                <a:tc>
                  <a:txBody>
                    <a:bodyPr/>
                    <a:lstStyle/>
                    <a:p>
                      <a:r>
                        <a:rPr lang="en-US" altLang="zh-CN" dirty="0"/>
                        <a:t>63</a:t>
                      </a:r>
                      <a:endParaRPr lang="zh-CN" altLang="en-US" dirty="0"/>
                    </a:p>
                  </a:txBody>
                  <a:tcPr>
                    <a:solidFill>
                      <a:schemeClr val="accent2">
                        <a:lumMod val="20000"/>
                        <a:lumOff val="80000"/>
                      </a:schemeClr>
                    </a:solidFill>
                  </a:tcPr>
                </a:tc>
                <a:extLst>
                  <a:ext uri="{0D108BD9-81ED-4DB2-BD59-A6C34878D82A}">
                    <a16:rowId xmlns:a16="http://schemas.microsoft.com/office/drawing/2014/main" val="3611952264"/>
                  </a:ext>
                </a:extLst>
              </a:tr>
            </a:tbl>
          </a:graphicData>
        </a:graphic>
      </p:graphicFrame>
      <p:sp>
        <p:nvSpPr>
          <p:cNvPr id="5" name="文本框 4">
            <a:extLst>
              <a:ext uri="{FF2B5EF4-FFF2-40B4-BE49-F238E27FC236}">
                <a16:creationId xmlns:a16="http://schemas.microsoft.com/office/drawing/2014/main" id="{49A1A06F-174C-C218-478F-9202B5748BBF}"/>
              </a:ext>
            </a:extLst>
          </p:cNvPr>
          <p:cNvSpPr txBox="1"/>
          <p:nvPr/>
        </p:nvSpPr>
        <p:spPr>
          <a:xfrm>
            <a:off x="7044826" y="1393099"/>
            <a:ext cx="776477" cy="3029376"/>
          </a:xfrm>
          <a:prstGeom prst="rect">
            <a:avLst/>
          </a:prstGeom>
          <a:noFill/>
        </p:spPr>
        <p:txBody>
          <a:bodyPr wrap="square" rtlCol="0">
            <a:spAutoFit/>
          </a:bodyPr>
          <a:lstStyle/>
          <a:p>
            <a:pPr>
              <a:spcAft>
                <a:spcPts val="800"/>
              </a:spcAft>
            </a:pPr>
            <a:r>
              <a:rPr lang="en-US" altLang="zh-CN" dirty="0"/>
              <a:t>V8</a:t>
            </a:r>
          </a:p>
          <a:p>
            <a:pPr>
              <a:spcAft>
                <a:spcPts val="800"/>
              </a:spcAft>
            </a:pPr>
            <a:r>
              <a:rPr lang="en-US" altLang="zh-CN" dirty="0"/>
              <a:t>V12</a:t>
            </a:r>
          </a:p>
          <a:p>
            <a:pPr>
              <a:spcAft>
                <a:spcPts val="800"/>
              </a:spcAft>
            </a:pPr>
            <a:r>
              <a:rPr lang="en-US" altLang="zh-CN" dirty="0"/>
              <a:t>V9</a:t>
            </a:r>
          </a:p>
          <a:p>
            <a:pPr>
              <a:spcAft>
                <a:spcPts val="800"/>
              </a:spcAft>
            </a:pPr>
            <a:r>
              <a:rPr lang="en-US" altLang="zh-CN" dirty="0"/>
              <a:t>V13</a:t>
            </a:r>
          </a:p>
          <a:p>
            <a:pPr>
              <a:spcAft>
                <a:spcPts val="800"/>
              </a:spcAft>
            </a:pPr>
            <a:r>
              <a:rPr lang="en-US" altLang="zh-CN" dirty="0"/>
              <a:t>V10</a:t>
            </a:r>
          </a:p>
          <a:p>
            <a:pPr>
              <a:spcAft>
                <a:spcPts val="800"/>
              </a:spcAft>
            </a:pPr>
            <a:r>
              <a:rPr lang="en-US" altLang="zh-CN" dirty="0"/>
              <a:t>V14</a:t>
            </a:r>
          </a:p>
          <a:p>
            <a:pPr>
              <a:spcAft>
                <a:spcPts val="800"/>
              </a:spcAft>
            </a:pPr>
            <a:r>
              <a:rPr lang="en-US" altLang="zh-CN" dirty="0"/>
              <a:t>V11</a:t>
            </a:r>
          </a:p>
          <a:p>
            <a:pPr>
              <a:spcAft>
                <a:spcPts val="800"/>
              </a:spcAft>
            </a:pPr>
            <a:r>
              <a:rPr lang="en-US" altLang="zh-CN" dirty="0"/>
              <a:t>v15</a:t>
            </a:r>
            <a:endParaRPr lang="zh-CN" altLang="en-US" dirty="0"/>
          </a:p>
        </p:txBody>
      </p:sp>
      <p:cxnSp>
        <p:nvCxnSpPr>
          <p:cNvPr id="2" name="直接箭头连接符 1">
            <a:extLst>
              <a:ext uri="{FF2B5EF4-FFF2-40B4-BE49-F238E27FC236}">
                <a16:creationId xmlns:a16="http://schemas.microsoft.com/office/drawing/2014/main" id="{BAB3EBB5-2F6A-0BE8-EC24-F16273CB74F3}"/>
              </a:ext>
            </a:extLst>
          </p:cNvPr>
          <p:cNvCxnSpPr/>
          <p:nvPr/>
        </p:nvCxnSpPr>
        <p:spPr>
          <a:xfrm>
            <a:off x="546417" y="1006249"/>
            <a:ext cx="11099165" cy="0"/>
          </a:xfrm>
          <a:prstGeom prst="straightConnector1">
            <a:avLst/>
          </a:prstGeom>
          <a:noFill/>
          <a:ln w="57150">
            <a:solidFill>
              <a:srgbClr val="CC0000"/>
            </a:solidFill>
            <a:prstDash val="solid"/>
          </a:ln>
        </p:spPr>
      </p:cxnSp>
      <p:sp>
        <p:nvSpPr>
          <p:cNvPr id="6" name="文本框 5">
            <a:extLst>
              <a:ext uri="{FF2B5EF4-FFF2-40B4-BE49-F238E27FC236}">
                <a16:creationId xmlns:a16="http://schemas.microsoft.com/office/drawing/2014/main" id="{8F3D07AE-B912-7505-AF7C-84F613A0625E}"/>
              </a:ext>
            </a:extLst>
          </p:cNvPr>
          <p:cNvSpPr txBox="1"/>
          <p:nvPr/>
        </p:nvSpPr>
        <p:spPr>
          <a:xfrm>
            <a:off x="570747" y="207118"/>
            <a:ext cx="3181611" cy="707886"/>
          </a:xfrm>
          <a:prstGeom prst="rect">
            <a:avLst/>
          </a:prstGeom>
          <a:noFill/>
        </p:spPr>
        <p:txBody>
          <a:bodyPr wrap="square" rtlCol="0">
            <a:spAutoFit/>
          </a:bodyPr>
          <a:lstStyle/>
          <a:p>
            <a:r>
              <a:rPr lang="en-US" altLang="zh-CN" sz="4000" b="1" dirty="0">
                <a:latin typeface="+mj-lt"/>
                <a:ea typeface="+mj-ea"/>
                <a:cs typeface="+mj-cs"/>
              </a:rPr>
              <a:t>Transpose</a:t>
            </a:r>
            <a:endParaRPr lang="zh-CN" altLang="en-US" sz="4000" b="1" dirty="0">
              <a:latin typeface="+mj-lt"/>
              <a:ea typeface="+mj-ea"/>
              <a:cs typeface="+mj-cs"/>
            </a:endParaRPr>
          </a:p>
        </p:txBody>
      </p:sp>
    </p:spTree>
    <p:extLst>
      <p:ext uri="{BB962C8B-B14F-4D97-AF65-F5344CB8AC3E}">
        <p14:creationId xmlns:p14="http://schemas.microsoft.com/office/powerpoint/2010/main" val="26950566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4B8F1-86D7-9E93-9B46-D62C7E172062}"/>
              </a:ext>
            </a:extLst>
          </p:cNvPr>
          <p:cNvSpPr>
            <a:spLocks noGrp="1"/>
          </p:cNvSpPr>
          <p:nvPr>
            <p:ph type="title"/>
          </p:nvPr>
        </p:nvSpPr>
        <p:spPr>
          <a:xfrm>
            <a:off x="546417" y="262001"/>
            <a:ext cx="4154307" cy="806879"/>
          </a:xfrm>
        </p:spPr>
        <p:txBody>
          <a:bodyPr vert="horz" lIns="91440" tIns="45720" rIns="91440" bIns="45720" rtlCol="0" anchor="t">
            <a:normAutofit/>
          </a:bodyPr>
          <a:lstStyle/>
          <a:p>
            <a:pPr defTabSz="914400"/>
            <a:r>
              <a:rPr lang="en-US" altLang="zh-CN" sz="4000" kern="1200" dirty="0">
                <a:solidFill>
                  <a:schemeClr val="tx1"/>
                </a:solidFill>
                <a:latin typeface="+mj-lt"/>
                <a:ea typeface="+mj-ea"/>
                <a:cs typeface="+mj-cs"/>
              </a:rPr>
              <a:t>What is NEON</a:t>
            </a:r>
            <a:endParaRPr lang="zh-CN" altLang="en-US" sz="4000" kern="1200" dirty="0">
              <a:solidFill>
                <a:schemeClr val="tx1"/>
              </a:solidFill>
              <a:latin typeface="+mj-lt"/>
              <a:ea typeface="+mj-ea"/>
              <a:cs typeface="+mj-cs"/>
            </a:endParaRPr>
          </a:p>
        </p:txBody>
      </p:sp>
      <p:pic>
        <p:nvPicPr>
          <p:cNvPr id="5" name="图片 4" descr="图示&#10;&#10;描述已自动生成">
            <a:extLst>
              <a:ext uri="{FF2B5EF4-FFF2-40B4-BE49-F238E27FC236}">
                <a16:creationId xmlns:a16="http://schemas.microsoft.com/office/drawing/2014/main" id="{6B6A0171-AEA2-88F9-FC94-033F1AD131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5521" y="1638134"/>
            <a:ext cx="9131205" cy="2944812"/>
          </a:xfrm>
          <a:prstGeom prst="rect">
            <a:avLst/>
          </a:prstGeom>
        </p:spPr>
      </p:pic>
      <p:sp>
        <p:nvSpPr>
          <p:cNvPr id="3" name="文本框 2">
            <a:extLst>
              <a:ext uri="{FF2B5EF4-FFF2-40B4-BE49-F238E27FC236}">
                <a16:creationId xmlns:a16="http://schemas.microsoft.com/office/drawing/2014/main" id="{7128A172-3C85-3565-9620-FD7C83EB64C3}"/>
              </a:ext>
            </a:extLst>
          </p:cNvPr>
          <p:cNvSpPr txBox="1"/>
          <p:nvPr/>
        </p:nvSpPr>
        <p:spPr>
          <a:xfrm>
            <a:off x="5849910" y="4813175"/>
            <a:ext cx="5629517" cy="1660541"/>
          </a:xfrm>
          <a:prstGeom prst="rect">
            <a:avLst/>
          </a:prstGeom>
        </p:spPr>
        <p:txBody>
          <a:bodyPr vert="horz" lIns="91440" tIns="45720" rIns="91440" bIns="45720" numCol="1" rtlCol="0" anchor="t">
            <a:normAutofit/>
          </a:bodyPr>
          <a:lstStyle/>
          <a:p>
            <a:pPr defTabSz="914400">
              <a:lnSpc>
                <a:spcPct val="90000"/>
              </a:lnSpc>
              <a:spcAft>
                <a:spcPts val="600"/>
              </a:spcAft>
            </a:pPr>
            <a:endParaRPr lang="en-US" altLang="zh-CN" sz="1100" dirty="0"/>
          </a:p>
          <a:p>
            <a:pPr marL="285750" indent="-228600" defTabSz="914400">
              <a:lnSpc>
                <a:spcPct val="90000"/>
              </a:lnSpc>
              <a:spcAft>
                <a:spcPts val="600"/>
              </a:spcAft>
              <a:buFont typeface="Arial" panose="020B0604020202020204" pitchFamily="34" charset="0"/>
              <a:buChar char="•"/>
            </a:pPr>
            <a:r>
              <a:rPr lang="en-US" altLang="zh-CN" sz="1400" dirty="0"/>
              <a:t>NEON Instructions perform Packed SIMD processing</a:t>
            </a:r>
          </a:p>
          <a:p>
            <a:pPr defTabSz="914400">
              <a:lnSpc>
                <a:spcPct val="90000"/>
              </a:lnSpc>
              <a:spcAft>
                <a:spcPts val="600"/>
              </a:spcAft>
            </a:pPr>
            <a:r>
              <a:rPr lang="en-US" altLang="zh-CN" sz="1400" dirty="0"/>
              <a:t>    - Registers are considered as vectors of elements of the same data type</a:t>
            </a:r>
          </a:p>
          <a:p>
            <a:pPr defTabSz="914400">
              <a:lnSpc>
                <a:spcPct val="90000"/>
              </a:lnSpc>
              <a:spcAft>
                <a:spcPts val="600"/>
              </a:spcAft>
            </a:pPr>
            <a:r>
              <a:rPr lang="en-US" altLang="zh-CN" sz="1400" dirty="0"/>
              <a:t>    - Data types can be: signed/unsigned 8-bit,16-bit,32-bit, 64-bit, single</a:t>
            </a:r>
          </a:p>
        </p:txBody>
      </p:sp>
      <p:cxnSp>
        <p:nvCxnSpPr>
          <p:cNvPr id="4" name="直接箭头连接符 3">
            <a:extLst>
              <a:ext uri="{FF2B5EF4-FFF2-40B4-BE49-F238E27FC236}">
                <a16:creationId xmlns:a16="http://schemas.microsoft.com/office/drawing/2014/main" id="{924378AC-DF3E-4F8D-D076-3DBAF8707FCF}"/>
              </a:ext>
            </a:extLst>
          </p:cNvPr>
          <p:cNvCxnSpPr/>
          <p:nvPr/>
        </p:nvCxnSpPr>
        <p:spPr>
          <a:xfrm>
            <a:off x="546417" y="1006249"/>
            <a:ext cx="11099165" cy="0"/>
          </a:xfrm>
          <a:prstGeom prst="straightConnector1">
            <a:avLst/>
          </a:prstGeom>
          <a:noFill/>
          <a:ln w="57150">
            <a:solidFill>
              <a:srgbClr val="CC0000"/>
            </a:solidFill>
            <a:prstDash val="solid"/>
          </a:ln>
        </p:spPr>
      </p:cxnSp>
      <p:sp>
        <p:nvSpPr>
          <p:cNvPr id="6" name="文本框 5">
            <a:extLst>
              <a:ext uri="{FF2B5EF4-FFF2-40B4-BE49-F238E27FC236}">
                <a16:creationId xmlns:a16="http://schemas.microsoft.com/office/drawing/2014/main" id="{8E6CAE78-7588-D113-744B-4337DDF4FB37}"/>
              </a:ext>
            </a:extLst>
          </p:cNvPr>
          <p:cNvSpPr txBox="1"/>
          <p:nvPr/>
        </p:nvSpPr>
        <p:spPr>
          <a:xfrm>
            <a:off x="546417" y="5032080"/>
            <a:ext cx="5303493" cy="1441636"/>
          </a:xfrm>
          <a:prstGeom prst="rect">
            <a:avLst/>
          </a:prstGeom>
        </p:spPr>
        <p:txBody>
          <a:bodyPr vert="horz" lIns="91440" tIns="45720" rIns="91440" bIns="45720" numCol="1" rtlCol="0" anchor="t">
            <a:normAutofit/>
          </a:bodyPr>
          <a:lstStyle/>
          <a:p>
            <a:pPr marL="285750" indent="-228600" defTabSz="914400">
              <a:lnSpc>
                <a:spcPct val="90000"/>
              </a:lnSpc>
              <a:spcAft>
                <a:spcPts val="600"/>
              </a:spcAft>
              <a:buFont typeface="Arial" panose="020B0604020202020204" pitchFamily="34" charset="0"/>
              <a:buChar char="•"/>
            </a:pPr>
            <a:r>
              <a:rPr lang="en-US" altLang="zh-CN" sz="1400" dirty="0"/>
              <a:t>NEON is a wide SIMD data processing architecture</a:t>
            </a:r>
          </a:p>
          <a:p>
            <a:pPr defTabSz="914400">
              <a:lnSpc>
                <a:spcPct val="90000"/>
              </a:lnSpc>
              <a:spcAft>
                <a:spcPts val="600"/>
              </a:spcAft>
            </a:pPr>
            <a:r>
              <a:rPr lang="en-US" altLang="zh-CN" sz="1400" dirty="0"/>
              <a:t>    - Extension of the ARM instruction set</a:t>
            </a:r>
          </a:p>
          <a:p>
            <a:pPr defTabSz="914400">
              <a:lnSpc>
                <a:spcPct val="90000"/>
              </a:lnSpc>
              <a:spcAft>
                <a:spcPts val="600"/>
              </a:spcAft>
            </a:pPr>
            <a:r>
              <a:rPr lang="en-US" altLang="zh-CN" sz="1400" dirty="0"/>
              <a:t>    - 32 registers, 128-bits wide (dual view as 32 registers, 64-bits wide)</a:t>
            </a:r>
          </a:p>
          <a:p>
            <a:pPr indent="-228600" defTabSz="914400">
              <a:lnSpc>
                <a:spcPct val="90000"/>
              </a:lnSpc>
              <a:spcAft>
                <a:spcPts val="600"/>
              </a:spcAft>
              <a:buFont typeface="Arial" panose="020B0604020202020204" pitchFamily="34" charset="0"/>
              <a:buChar char="•"/>
            </a:pPr>
            <a:endParaRPr lang="en-US" altLang="zh-CN" sz="1100" dirty="0"/>
          </a:p>
        </p:txBody>
      </p:sp>
    </p:spTree>
    <p:extLst>
      <p:ext uri="{BB962C8B-B14F-4D97-AF65-F5344CB8AC3E}">
        <p14:creationId xmlns:p14="http://schemas.microsoft.com/office/powerpoint/2010/main" val="1198659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箭头连接符 2">
            <a:extLst>
              <a:ext uri="{FF2B5EF4-FFF2-40B4-BE49-F238E27FC236}">
                <a16:creationId xmlns:a16="http://schemas.microsoft.com/office/drawing/2014/main" id="{8CAA99B2-2497-CE69-A91A-FBB035C39178}"/>
              </a:ext>
            </a:extLst>
          </p:cNvPr>
          <p:cNvCxnSpPr/>
          <p:nvPr/>
        </p:nvCxnSpPr>
        <p:spPr>
          <a:xfrm>
            <a:off x="546417" y="1006249"/>
            <a:ext cx="11099165" cy="0"/>
          </a:xfrm>
          <a:prstGeom prst="straightConnector1">
            <a:avLst/>
          </a:prstGeom>
          <a:noFill/>
          <a:ln w="57150">
            <a:solidFill>
              <a:srgbClr val="CC0000"/>
            </a:solidFill>
            <a:prstDash val="solid"/>
          </a:ln>
        </p:spPr>
      </p:cxnSp>
      <p:sp>
        <p:nvSpPr>
          <p:cNvPr id="5" name="标题 4">
            <a:extLst>
              <a:ext uri="{FF2B5EF4-FFF2-40B4-BE49-F238E27FC236}">
                <a16:creationId xmlns:a16="http://schemas.microsoft.com/office/drawing/2014/main" id="{85ED50D3-54E0-EF63-2329-270AD87AFDC8}"/>
              </a:ext>
            </a:extLst>
          </p:cNvPr>
          <p:cNvSpPr>
            <a:spLocks noGrp="1"/>
          </p:cNvSpPr>
          <p:nvPr>
            <p:ph type="title"/>
          </p:nvPr>
        </p:nvSpPr>
        <p:spPr>
          <a:xfrm>
            <a:off x="546417" y="288101"/>
            <a:ext cx="4730852" cy="641686"/>
          </a:xfrm>
        </p:spPr>
        <p:txBody>
          <a:bodyPr>
            <a:normAutofit/>
          </a:bodyPr>
          <a:lstStyle/>
          <a:p>
            <a:r>
              <a:rPr lang="en-US" altLang="zh-CN" sz="4000" b="1" dirty="0">
                <a:solidFill>
                  <a:schemeClr val="tx1"/>
                </a:solidFill>
              </a:rPr>
              <a:t>R</a:t>
            </a:r>
            <a:r>
              <a:rPr lang="zh-CN" altLang="zh-CN" sz="4000" b="1" dirty="0">
                <a:solidFill>
                  <a:schemeClr val="tx1"/>
                </a:solidFill>
              </a:rPr>
              <a:t>eference</a:t>
            </a:r>
            <a:endParaRPr lang="zh-CN" altLang="en-US" sz="4000" b="1" dirty="0">
              <a:solidFill>
                <a:schemeClr val="tx1"/>
              </a:solidFill>
            </a:endParaRPr>
          </a:p>
        </p:txBody>
      </p:sp>
      <p:sp>
        <p:nvSpPr>
          <p:cNvPr id="6" name="文本框 5">
            <a:extLst>
              <a:ext uri="{FF2B5EF4-FFF2-40B4-BE49-F238E27FC236}">
                <a16:creationId xmlns:a16="http://schemas.microsoft.com/office/drawing/2014/main" id="{2D8E338D-F32B-67F4-B9CB-D585419DD68F}"/>
              </a:ext>
            </a:extLst>
          </p:cNvPr>
          <p:cNvSpPr txBox="1"/>
          <p:nvPr/>
        </p:nvSpPr>
        <p:spPr>
          <a:xfrm>
            <a:off x="1359074" y="2129425"/>
            <a:ext cx="8436279" cy="3139321"/>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altLang="zh-CN" sz="2000" i="0" dirty="0">
                <a:effectLst/>
                <a:hlinkClick r:id="rId2">
                  <a:extLst>
                    <a:ext uri="{A12FA001-AC4F-418D-AE19-62706E023703}">
                      <ahyp:hlinkClr xmlns:ahyp="http://schemas.microsoft.com/office/drawing/2018/hyperlinkcolor" val="tx"/>
                    </a:ext>
                  </a:extLst>
                </a:hlinkClick>
              </a:rPr>
              <a:t>Neon programmers' guide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3">
                  <a:extLst>
                    <a:ext uri="{A12FA001-AC4F-418D-AE19-62706E023703}">
                      <ahyp:hlinkClr xmlns:ahyp="http://schemas.microsoft.com/office/drawing/2018/hyperlinkcolor" val="tx"/>
                    </a:ext>
                  </a:extLst>
                </a:hlinkClick>
              </a:rPr>
              <a:t>Arm NEON programming quick reference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4">
                  <a:extLst>
                    <a:ext uri="{A12FA001-AC4F-418D-AE19-62706E023703}">
                      <ahyp:hlinkClr xmlns:ahyp="http://schemas.microsoft.com/office/drawing/2018/hyperlinkcolor" val="tx"/>
                    </a:ext>
                  </a:extLst>
                </a:hlinkClick>
              </a:rPr>
              <a:t>Arm Architecture Reference Manual for A-profile architecture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5">
                  <a:extLst>
                    <a:ext uri="{A12FA001-AC4F-418D-AE19-62706E023703}">
                      <ahyp:hlinkClr xmlns:ahyp="http://schemas.microsoft.com/office/drawing/2018/hyperlinkcolor" val="tx"/>
                    </a:ext>
                  </a:extLst>
                </a:hlinkClick>
              </a:rPr>
              <a:t>Arm</a:t>
            </a:r>
            <a:r>
              <a:rPr lang="en-US" altLang="zh-CN" sz="2000" i="0" dirty="0">
                <a:solidFill>
                  <a:srgbClr val="0563C1"/>
                </a:solidFill>
                <a:effectLst/>
                <a:hlinkClick r:id="rId5">
                  <a:extLst>
                    <a:ext uri="{A12FA001-AC4F-418D-AE19-62706E023703}">
                      <ahyp:hlinkClr xmlns:ahyp="http://schemas.microsoft.com/office/drawing/2018/hyperlinkcolor" val="tx"/>
                    </a:ext>
                  </a:extLst>
                </a:hlinkClick>
              </a:rPr>
              <a:t> </a:t>
            </a:r>
            <a:r>
              <a:rPr lang="en-US" altLang="zh-CN" sz="2000" i="0" dirty="0" err="1">
                <a:effectLst/>
                <a:hlinkClick r:id="rId5">
                  <a:extLst>
                    <a:ext uri="{A12FA001-AC4F-418D-AE19-62706E023703}">
                      <ahyp:hlinkClr xmlns:ahyp="http://schemas.microsoft.com/office/drawing/2018/hyperlinkcolor" val="tx"/>
                    </a:ext>
                  </a:extLst>
                </a:hlinkClick>
              </a:rPr>
              <a:t>Intrinsics</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6">
                  <a:extLst>
                    <a:ext uri="{A12FA001-AC4F-418D-AE19-62706E023703}">
                      <ahyp:hlinkClr xmlns:ahyp="http://schemas.microsoft.com/office/drawing/2018/hyperlinkcolor" val="tx"/>
                    </a:ext>
                  </a:extLst>
                </a:hlinkClick>
              </a:rPr>
              <a:t>Arm Cortex-A55 Software Optimization Guide</a:t>
            </a:r>
            <a:endParaRPr lang="en-US" altLang="zh-CN" sz="2000" i="0" dirty="0">
              <a:effectLst/>
            </a:endParaRPr>
          </a:p>
          <a:p>
            <a:pPr marL="342900" indent="-342900">
              <a:lnSpc>
                <a:spcPct val="150000"/>
              </a:lnSpc>
              <a:buFont typeface="Arial" panose="020B0604020202020204" pitchFamily="34" charset="0"/>
              <a:buChar char="•"/>
            </a:pPr>
            <a:r>
              <a:rPr lang="en-US" altLang="zh-CN" sz="2000" i="0" dirty="0">
                <a:effectLst/>
                <a:hlinkClick r:id="rId7">
                  <a:extLst>
                    <a:ext uri="{A12FA001-AC4F-418D-AE19-62706E023703}">
                      <ahyp:hlinkClr xmlns:ahyp="http://schemas.microsoft.com/office/drawing/2018/hyperlinkcolor" val="tx"/>
                    </a:ext>
                  </a:extLst>
                </a:hlinkClick>
              </a:rPr>
              <a:t>Programmer's Guide for ARMv8-A</a:t>
            </a:r>
            <a:endParaRPr lang="en-US" altLang="zh-CN" b="1" i="0" dirty="0">
              <a:effectLst/>
              <a:latin typeface="var(--ads-heading-font-family)"/>
            </a:endParaRPr>
          </a:p>
          <a:p>
            <a:endParaRPr lang="en-US" altLang="zh-CN" dirty="0">
              <a:latin typeface="+mn-ea"/>
            </a:endParaRPr>
          </a:p>
        </p:txBody>
      </p:sp>
    </p:spTree>
    <p:extLst>
      <p:ext uri="{BB962C8B-B14F-4D97-AF65-F5344CB8AC3E}">
        <p14:creationId xmlns:p14="http://schemas.microsoft.com/office/powerpoint/2010/main" val="25493790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1651376" y="1578054"/>
            <a:ext cx="6664651" cy="1107996"/>
          </a:xfrm>
          <a:prstGeom prst="rect">
            <a:avLst/>
          </a:prstGeom>
          <a:noFill/>
        </p:spPr>
        <p:txBody>
          <a:bodyPr wrap="square" rtlCol="0">
            <a:spAutoFit/>
          </a:bodyPr>
          <a:lstStyle/>
          <a:p>
            <a:r>
              <a:rPr lang="en-US" altLang="zh-CN" sz="6600" b="1" dirty="0">
                <a:solidFill>
                  <a:schemeClr val="bg1"/>
                </a:solidFill>
                <a:cs typeface="+mn-ea"/>
                <a:sym typeface="+mn-lt"/>
              </a:rPr>
              <a:t>Thank you</a:t>
            </a:r>
          </a:p>
        </p:txBody>
      </p:sp>
      <p:pic>
        <p:nvPicPr>
          <p:cNvPr id="3" name="图片 2" descr="QR 代码&#10;&#10;描述已自动生成"/>
          <p:cNvPicPr>
            <a:picLocks noChangeAspect="1"/>
          </p:cNvPicPr>
          <p:nvPr/>
        </p:nvPicPr>
        <p:blipFill>
          <a:blip r:embed="rId3"/>
          <a:stretch>
            <a:fillRect/>
          </a:stretch>
        </p:blipFill>
        <p:spPr>
          <a:xfrm>
            <a:off x="7913254" y="4186382"/>
            <a:ext cx="2184400" cy="21844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7F3A73C-C780-1EC4-4142-7A8612657C98}"/>
              </a:ext>
            </a:extLst>
          </p:cNvPr>
          <p:cNvSpPr txBox="1"/>
          <p:nvPr/>
        </p:nvSpPr>
        <p:spPr>
          <a:xfrm>
            <a:off x="451251" y="271397"/>
            <a:ext cx="4321165" cy="1365823"/>
          </a:xfrm>
          <a:prstGeom prst="rect">
            <a:avLst/>
          </a:prstGeom>
        </p:spPr>
        <p:txBody>
          <a:bodyPr vert="horz" lIns="91440" tIns="45720" rIns="91440" bIns="45720" rtlCol="0" anchor="t">
            <a:normAutofit/>
          </a:bodyPr>
          <a:lstStyle/>
          <a:p>
            <a:pPr defTabSz="914400">
              <a:lnSpc>
                <a:spcPct val="90000"/>
              </a:lnSpc>
              <a:spcBef>
                <a:spcPct val="0"/>
              </a:spcBef>
              <a:spcAft>
                <a:spcPts val="600"/>
              </a:spcAft>
            </a:pPr>
            <a:r>
              <a:rPr lang="en-US" altLang="zh-CN" sz="4000" b="1" dirty="0">
                <a:latin typeface="+mj-lt"/>
                <a:ea typeface="+mj-ea"/>
                <a:cs typeface="+mj-cs"/>
              </a:rPr>
              <a:t>Data Type </a:t>
            </a:r>
          </a:p>
        </p:txBody>
      </p:sp>
      <p:graphicFrame>
        <p:nvGraphicFramePr>
          <p:cNvPr id="2" name="表格 1">
            <a:extLst>
              <a:ext uri="{FF2B5EF4-FFF2-40B4-BE49-F238E27FC236}">
                <a16:creationId xmlns:a16="http://schemas.microsoft.com/office/drawing/2014/main" id="{B85DE817-4048-13E8-4E48-1D29EF162EE2}"/>
              </a:ext>
            </a:extLst>
          </p:cNvPr>
          <p:cNvGraphicFramePr>
            <a:graphicFrameLocks noGrp="1"/>
          </p:cNvGraphicFramePr>
          <p:nvPr>
            <p:extLst>
              <p:ext uri="{D42A27DB-BD31-4B8C-83A1-F6EECF244321}">
                <p14:modId xmlns:p14="http://schemas.microsoft.com/office/powerpoint/2010/main" val="1622438116"/>
              </p:ext>
            </p:extLst>
          </p:nvPr>
        </p:nvGraphicFramePr>
        <p:xfrm>
          <a:off x="546417" y="1819268"/>
          <a:ext cx="10948189" cy="3248267"/>
        </p:xfrm>
        <a:graphic>
          <a:graphicData uri="http://schemas.openxmlformats.org/drawingml/2006/table">
            <a:tbl>
              <a:tblPr firstRow="1" bandRow="1">
                <a:noFill/>
                <a:tableStyleId>{8EC20E35-A176-4012-BC5E-935CFFF8708E}</a:tableStyleId>
              </a:tblPr>
              <a:tblGrid>
                <a:gridCol w="3821405">
                  <a:extLst>
                    <a:ext uri="{9D8B030D-6E8A-4147-A177-3AD203B41FA5}">
                      <a16:colId xmlns:a16="http://schemas.microsoft.com/office/drawing/2014/main" val="3540269770"/>
                    </a:ext>
                  </a:extLst>
                </a:gridCol>
                <a:gridCol w="1867900">
                  <a:extLst>
                    <a:ext uri="{9D8B030D-6E8A-4147-A177-3AD203B41FA5}">
                      <a16:colId xmlns:a16="http://schemas.microsoft.com/office/drawing/2014/main" val="3293740625"/>
                    </a:ext>
                  </a:extLst>
                </a:gridCol>
                <a:gridCol w="1531172">
                  <a:extLst>
                    <a:ext uri="{9D8B030D-6E8A-4147-A177-3AD203B41FA5}">
                      <a16:colId xmlns:a16="http://schemas.microsoft.com/office/drawing/2014/main" val="2301867936"/>
                    </a:ext>
                  </a:extLst>
                </a:gridCol>
                <a:gridCol w="1863856">
                  <a:extLst>
                    <a:ext uri="{9D8B030D-6E8A-4147-A177-3AD203B41FA5}">
                      <a16:colId xmlns:a16="http://schemas.microsoft.com/office/drawing/2014/main" val="720035674"/>
                    </a:ext>
                  </a:extLst>
                </a:gridCol>
                <a:gridCol w="1863856">
                  <a:extLst>
                    <a:ext uri="{9D8B030D-6E8A-4147-A177-3AD203B41FA5}">
                      <a16:colId xmlns:a16="http://schemas.microsoft.com/office/drawing/2014/main" val="1898994460"/>
                    </a:ext>
                  </a:extLst>
                </a:gridCol>
              </a:tblGrid>
              <a:tr h="530828">
                <a:tc>
                  <a:txBody>
                    <a:bodyPr/>
                    <a:lstStyle/>
                    <a:p>
                      <a:pPr algn="l" fontAlgn="ctr"/>
                      <a:endParaRPr lang="en-US" sz="2100" kern="1200" cap="none" spc="0" dirty="0">
                        <a:solidFill>
                          <a:schemeClr val="tx1"/>
                        </a:solidFill>
                        <a:effectLst/>
                        <a:latin typeface="+mn-lt"/>
                        <a:ea typeface="+mn-ea"/>
                        <a:cs typeface="+mn-cs"/>
                      </a:endParaRP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CN" sz="2100" b="0" kern="1200" cap="none" spc="0" dirty="0">
                          <a:solidFill>
                            <a:schemeClr val="tx1"/>
                          </a:solidFill>
                          <a:effectLst/>
                          <a:latin typeface="+mn-lt"/>
                          <a:ea typeface="+mn-ea"/>
                          <a:cs typeface="+mn-cs"/>
                        </a:rPr>
                        <a:t>8-bit</a:t>
                      </a:r>
                      <a:endParaRPr lang="en-US" sz="2100" b="0" kern="1200" cap="none" spc="0" dirty="0">
                        <a:solidFill>
                          <a:schemeClr val="tx1"/>
                        </a:solidFill>
                        <a:effectLst/>
                        <a:latin typeface="+mn-lt"/>
                        <a:ea typeface="+mn-ea"/>
                        <a:cs typeface="+mn-cs"/>
                      </a:endParaRP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CN" sz="2100" b="0" kern="1200" cap="none" spc="0" dirty="0">
                          <a:solidFill>
                            <a:schemeClr val="tx1"/>
                          </a:solidFill>
                          <a:effectLst/>
                          <a:latin typeface="+mn-lt"/>
                          <a:ea typeface="+mn-ea"/>
                          <a:cs typeface="+mn-cs"/>
                        </a:rPr>
                        <a:t>16-bit</a:t>
                      </a: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algn="l" fontAlgn="ctr"/>
                      <a:r>
                        <a:rPr lang="en-US" altLang="zh-CN" sz="2100" b="0" kern="1200" cap="none" spc="0" dirty="0">
                          <a:solidFill>
                            <a:schemeClr val="tx1"/>
                          </a:solidFill>
                          <a:effectLst/>
                          <a:latin typeface="+mn-lt"/>
                          <a:ea typeface="+mn-ea"/>
                          <a:cs typeface="+mn-cs"/>
                        </a:rPr>
                        <a:t>32-bit</a:t>
                      </a:r>
                    </a:p>
                  </a:txBody>
                  <a:tcPr marL="80891" marR="80891"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tc>
                  <a:txBody>
                    <a:bodyPr/>
                    <a:lstStyle/>
                    <a:p>
                      <a:pPr marL="0" marR="0" lvl="0" indent="0" algn="l" defTabSz="914332" rtl="0" eaLnBrk="1" fontAlgn="auto" latinLnBrk="0" hangingPunct="1">
                        <a:lnSpc>
                          <a:spcPct val="100000"/>
                        </a:lnSpc>
                        <a:spcBef>
                          <a:spcPts val="0"/>
                        </a:spcBef>
                        <a:spcAft>
                          <a:spcPts val="0"/>
                        </a:spcAft>
                        <a:buClrTx/>
                        <a:buSzTx/>
                        <a:buFontTx/>
                        <a:buNone/>
                        <a:tabLst/>
                        <a:defRPr/>
                      </a:pPr>
                      <a:r>
                        <a:rPr lang="en-US" altLang="zh-CN" sz="2100" b="0" kern="1200" cap="none" spc="0" dirty="0">
                          <a:solidFill>
                            <a:schemeClr val="tx1"/>
                          </a:solidFill>
                          <a:effectLst/>
                          <a:latin typeface="+mn-lt"/>
                          <a:ea typeface="+mn-ea"/>
                          <a:cs typeface="+mn-cs"/>
                        </a:rPr>
                        <a:t>64-bit</a:t>
                      </a:r>
                    </a:p>
                  </a:txBody>
                  <a:tcPr marL="121336" marR="121336" marT="119796" marB="119796" anchor="b">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903005592"/>
                  </a:ext>
                </a:extLst>
              </a:tr>
              <a:tr h="537727">
                <a:tc>
                  <a:txBody>
                    <a:bodyPr/>
                    <a:lstStyle/>
                    <a:p>
                      <a:pPr fontAlgn="ctr"/>
                      <a:r>
                        <a:rPr lang="en-US" sz="2100" kern="1200" cap="none" spc="0" dirty="0">
                          <a:solidFill>
                            <a:schemeClr val="tx1"/>
                          </a:solidFill>
                          <a:effectLst/>
                          <a:latin typeface="+mn-lt"/>
                          <a:ea typeface="+mn-ea"/>
                          <a:cs typeface="+mn-cs"/>
                        </a:rPr>
                        <a:t>Unsigned integer</a:t>
                      </a:r>
                    </a:p>
                  </a:txBody>
                  <a:tcPr marL="80891" marR="80891" marT="50557" marB="119796" anchor="ctr">
                    <a:lnL w="12700" cap="flat" cmpd="sng" algn="ctr">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U8</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a:solidFill>
                            <a:schemeClr val="tx1"/>
                          </a:solidFill>
                          <a:effectLst/>
                          <a:latin typeface="+mn-lt"/>
                          <a:ea typeface="+mn-ea"/>
                          <a:cs typeface="+mn-cs"/>
                        </a:rPr>
                        <a:t>U16</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a:solidFill>
                            <a:schemeClr val="tx1"/>
                          </a:solidFill>
                          <a:effectLst/>
                          <a:latin typeface="+mn-lt"/>
                          <a:ea typeface="+mn-ea"/>
                          <a:cs typeface="+mn-cs"/>
                        </a:rPr>
                        <a:t>U32</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U64</a:t>
                      </a:r>
                    </a:p>
                  </a:txBody>
                  <a:tcPr marL="80891" marR="80891" marT="50557" marB="119796" anchor="ctr">
                    <a:lnL w="12700" cmpd="sng">
                      <a:noFill/>
                      <a:prstDash val="solid"/>
                    </a:lnL>
                    <a:lnR w="12700" cmpd="sng">
                      <a:noFill/>
                      <a:prstDash val="solid"/>
                    </a:lnR>
                    <a:lnT w="38100" cmpd="sng">
                      <a:noFill/>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13680345"/>
                  </a:ext>
                </a:extLst>
              </a:tr>
              <a:tr h="537727">
                <a:tc>
                  <a:txBody>
                    <a:bodyPr/>
                    <a:lstStyle/>
                    <a:p>
                      <a:pPr fontAlgn="ctr"/>
                      <a:r>
                        <a:rPr lang="en-US" sz="2100" kern="1200" cap="none" spc="0" dirty="0">
                          <a:solidFill>
                            <a:schemeClr val="tx1"/>
                          </a:solidFill>
                          <a:effectLst/>
                          <a:latin typeface="+mn-lt"/>
                          <a:ea typeface="+mn-ea"/>
                          <a:cs typeface="+mn-cs"/>
                        </a:rPr>
                        <a:t>Signed integer</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S8</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S16</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S32</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S64</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600642419"/>
                  </a:ext>
                </a:extLst>
              </a:tr>
              <a:tr h="537727">
                <a:tc>
                  <a:txBody>
                    <a:bodyPr/>
                    <a:lstStyle/>
                    <a:p>
                      <a:pPr fontAlgn="ctr"/>
                      <a:r>
                        <a:rPr lang="en-US" sz="2100" kern="1200" cap="none" spc="0" dirty="0">
                          <a:solidFill>
                            <a:schemeClr val="tx1"/>
                          </a:solidFill>
                          <a:effectLst/>
                          <a:latin typeface="+mn-lt"/>
                          <a:ea typeface="+mn-ea"/>
                          <a:cs typeface="+mn-cs"/>
                        </a:rPr>
                        <a:t>Integer of unspecified type</a:t>
                      </a:r>
                    </a:p>
                  </a:txBody>
                  <a:tcPr marL="80891" marR="80891" marT="50557" marB="119796" anchor="ctr">
                    <a:lnL w="12700" cap="flat" cmpd="sng" algn="ctr">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I8</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I16</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a:solidFill>
                            <a:schemeClr val="tx1"/>
                          </a:solidFill>
                          <a:effectLst/>
                          <a:latin typeface="+mn-lt"/>
                          <a:ea typeface="+mn-ea"/>
                          <a:cs typeface="+mn-cs"/>
                        </a:rPr>
                        <a:t>I32</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I64</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3608727504"/>
                  </a:ext>
                </a:extLst>
              </a:tr>
              <a:tr h="537727">
                <a:tc>
                  <a:txBody>
                    <a:bodyPr/>
                    <a:lstStyle/>
                    <a:p>
                      <a:pPr fontAlgn="ctr"/>
                      <a:r>
                        <a:rPr lang="en-US" sz="2100" kern="1200" cap="none" spc="0" dirty="0">
                          <a:solidFill>
                            <a:schemeClr val="tx1"/>
                          </a:solidFill>
                          <a:effectLst/>
                          <a:latin typeface="+mn-lt"/>
                          <a:ea typeface="+mn-ea"/>
                          <a:cs typeface="+mn-cs"/>
                        </a:rPr>
                        <a:t>Floating-point number</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not available</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F16/BF16</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F32</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tc>
                  <a:txBody>
                    <a:bodyPr/>
                    <a:lstStyle/>
                    <a:p>
                      <a:pPr marL="0" algn="l" defTabSz="914332" rtl="0" eaLnBrk="1" fontAlgn="ctr" latinLnBrk="0" hangingPunct="1"/>
                      <a:r>
                        <a:rPr lang="en-US" altLang="zh-CN" sz="2100" b="0" kern="1200" cap="none" spc="0" dirty="0">
                          <a:solidFill>
                            <a:schemeClr val="tx1"/>
                          </a:solidFill>
                          <a:effectLst/>
                          <a:latin typeface="+mn-lt"/>
                          <a:ea typeface="+mn-ea"/>
                          <a:cs typeface="+mn-cs"/>
                        </a:rPr>
                        <a:t>F64</a:t>
                      </a:r>
                    </a:p>
                  </a:txBody>
                  <a:tcPr marL="80891" marR="80891" marT="50557" marB="119796" anchor="ctr">
                    <a:lnL w="12700" cmpd="sng">
                      <a:noFill/>
                      <a:prstDash val="solid"/>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393901253"/>
                  </a:ext>
                </a:extLst>
              </a:tr>
              <a:tr h="537727">
                <a:tc>
                  <a:txBody>
                    <a:bodyPr/>
                    <a:lstStyle/>
                    <a:p>
                      <a:pPr fontAlgn="ctr"/>
                      <a:r>
                        <a:rPr lang="en-US" sz="2100" kern="1200" cap="none" spc="0" dirty="0">
                          <a:solidFill>
                            <a:schemeClr val="tx1"/>
                          </a:solidFill>
                          <a:effectLst/>
                          <a:latin typeface="+mn-lt"/>
                          <a:ea typeface="+mn-ea"/>
                          <a:cs typeface="+mn-cs"/>
                        </a:rPr>
                        <a:t>Polynomial over {0,1}</a:t>
                      </a:r>
                    </a:p>
                  </a:txBody>
                  <a:tcPr marL="80891" marR="80891" marT="50557" marB="119796" anchor="ctr">
                    <a:lnL w="12700" cap="flat" cmpd="sng" algn="ctr">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P8</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P16</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not available</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tc>
                  <a:txBody>
                    <a:bodyPr/>
                    <a:lstStyle/>
                    <a:p>
                      <a:pPr marL="0" algn="l" defTabSz="914332" rtl="0" eaLnBrk="1" fontAlgn="ctr" latinLnBrk="0" hangingPunct="1"/>
                      <a:r>
                        <a:rPr lang="en-US" sz="2100" b="0" kern="1200" cap="none" spc="0" dirty="0">
                          <a:solidFill>
                            <a:schemeClr val="tx1"/>
                          </a:solidFill>
                          <a:effectLst/>
                          <a:latin typeface="+mn-lt"/>
                          <a:ea typeface="+mn-ea"/>
                          <a:cs typeface="+mn-cs"/>
                        </a:rPr>
                        <a:t>not available</a:t>
                      </a:r>
                    </a:p>
                  </a:txBody>
                  <a:tcPr marL="80891" marR="80891" marT="50557" marB="119796" anchor="ctr">
                    <a:lnL w="12700" cmpd="sng">
                      <a:noFill/>
                      <a:prstDash val="solid"/>
                    </a:lnL>
                    <a:lnR w="12700" cmpd="sng">
                      <a:noFill/>
                      <a:prstDash val="solid"/>
                    </a:lnR>
                    <a:lnT w="12700" cmpd="sng">
                      <a:noFill/>
                      <a:prstDash val="solid"/>
                    </a:lnT>
                    <a:lnB w="12700" cap="flat" cmpd="sng" algn="ctr">
                      <a:no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2310996765"/>
                  </a:ext>
                </a:extLst>
              </a:tr>
            </a:tbl>
          </a:graphicData>
        </a:graphic>
      </p:graphicFrame>
      <p:cxnSp>
        <p:nvCxnSpPr>
          <p:cNvPr id="8" name="直接箭头连接符 7">
            <a:extLst>
              <a:ext uri="{FF2B5EF4-FFF2-40B4-BE49-F238E27FC236}">
                <a16:creationId xmlns:a16="http://schemas.microsoft.com/office/drawing/2014/main" id="{8C21D5A5-E58C-E8B2-AE8B-E65903640DE2}"/>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63443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7F3A73C-C780-1EC4-4142-7A8612657C98}"/>
              </a:ext>
            </a:extLst>
          </p:cNvPr>
          <p:cNvSpPr txBox="1"/>
          <p:nvPr/>
        </p:nvSpPr>
        <p:spPr>
          <a:xfrm>
            <a:off x="495527" y="189894"/>
            <a:ext cx="4150581" cy="1390396"/>
          </a:xfrm>
          <a:prstGeom prst="rect">
            <a:avLst/>
          </a:prstGeom>
        </p:spPr>
        <p:txBody>
          <a:bodyPr vert="horz" lIns="91440" tIns="45720" rIns="91440" bIns="45720" rtlCol="0" anchor="t">
            <a:normAutofit/>
          </a:bodyPr>
          <a:lstStyle/>
          <a:p>
            <a:pPr defTabSz="914400">
              <a:spcBef>
                <a:spcPct val="0"/>
              </a:spcBef>
              <a:spcAft>
                <a:spcPts val="600"/>
              </a:spcAft>
            </a:pPr>
            <a:r>
              <a:rPr lang="en-US" altLang="zh-CN" sz="4000" b="1" dirty="0">
                <a:latin typeface="+mj-lt"/>
                <a:ea typeface="+mj-ea"/>
                <a:cs typeface="+mj-cs"/>
              </a:rPr>
              <a:t>Register</a:t>
            </a:r>
          </a:p>
          <a:p>
            <a:pPr algn="r" defTabSz="914400">
              <a:lnSpc>
                <a:spcPct val="90000"/>
              </a:lnSpc>
              <a:spcBef>
                <a:spcPct val="0"/>
              </a:spcBef>
              <a:spcAft>
                <a:spcPts val="600"/>
              </a:spcAft>
            </a:pPr>
            <a:r>
              <a:rPr lang="en-US" altLang="zh-CN" sz="4000" kern="1200" dirty="0">
                <a:solidFill>
                  <a:schemeClr val="tx1"/>
                </a:solidFill>
                <a:latin typeface="+mj-lt"/>
                <a:ea typeface="+mj-ea"/>
                <a:cs typeface="+mj-cs"/>
              </a:rPr>
              <a:t> </a:t>
            </a:r>
          </a:p>
        </p:txBody>
      </p:sp>
      <p:pic>
        <p:nvPicPr>
          <p:cNvPr id="1026" name="Picture 2">
            <a:extLst>
              <a:ext uri="{FF2B5EF4-FFF2-40B4-BE49-F238E27FC236}">
                <a16:creationId xmlns:a16="http://schemas.microsoft.com/office/drawing/2014/main" id="{61086EAD-8FF7-4769-2F38-934D4D3D20CA}"/>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148913" y="2209799"/>
            <a:ext cx="8747660" cy="345532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90BD48E9-2B53-4B6B-8BC7-C8490A421F4D}"/>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37999558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FDDA1F4-C3C7-2D13-819D-CDE0DB4965DB}"/>
              </a:ext>
            </a:extLst>
          </p:cNvPr>
          <p:cNvSpPr txBox="1"/>
          <p:nvPr/>
        </p:nvSpPr>
        <p:spPr>
          <a:xfrm>
            <a:off x="483001" y="160463"/>
            <a:ext cx="7073705" cy="707886"/>
          </a:xfrm>
          <a:prstGeom prst="rect">
            <a:avLst/>
          </a:prstGeom>
          <a:noFill/>
        </p:spPr>
        <p:txBody>
          <a:bodyPr wrap="square">
            <a:spAutoFit/>
          </a:bodyPr>
          <a:lstStyle/>
          <a:p>
            <a:r>
              <a:rPr lang="en-US" altLang="zh-CN" sz="4000" b="1" dirty="0">
                <a:latin typeface="+mj-lt"/>
                <a:ea typeface="+mj-ea"/>
                <a:cs typeface="+mj-cs"/>
              </a:rPr>
              <a:t>Instruction type</a:t>
            </a:r>
            <a:endParaRPr lang="zh-CN" altLang="en-US" sz="4000" b="1" dirty="0">
              <a:latin typeface="+mj-lt"/>
              <a:ea typeface="+mj-ea"/>
              <a:cs typeface="+mj-cs"/>
            </a:endParaRPr>
          </a:p>
        </p:txBody>
      </p:sp>
      <p:sp>
        <p:nvSpPr>
          <p:cNvPr id="4" name="文本框 3">
            <a:extLst>
              <a:ext uri="{FF2B5EF4-FFF2-40B4-BE49-F238E27FC236}">
                <a16:creationId xmlns:a16="http://schemas.microsoft.com/office/drawing/2014/main" id="{50849894-CEAC-5F01-AA26-C9D37447306E}"/>
              </a:ext>
            </a:extLst>
          </p:cNvPr>
          <p:cNvSpPr txBox="1"/>
          <p:nvPr/>
        </p:nvSpPr>
        <p:spPr>
          <a:xfrm>
            <a:off x="2279275" y="1481896"/>
            <a:ext cx="11099165" cy="3894208"/>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ltLang="zh-CN" sz="2800" dirty="0">
                <a:latin typeface="+mn-ea"/>
              </a:rPr>
              <a:t>Load/Store</a:t>
            </a:r>
            <a:endParaRPr lang="en-US" altLang="zh-CN" sz="2800" b="0" i="0" u="none" strike="noStrike" baseline="0" dirty="0">
              <a:latin typeface="+mn-ea"/>
            </a:endParaRPr>
          </a:p>
          <a:p>
            <a:pPr marL="457200" indent="-457200">
              <a:lnSpc>
                <a:spcPct val="150000"/>
              </a:lnSpc>
              <a:buFont typeface="Arial" panose="020B0604020202020204" pitchFamily="34" charset="0"/>
              <a:buChar char="•"/>
            </a:pPr>
            <a:r>
              <a:rPr lang="en-US" altLang="zh-CN" sz="2800" b="0" i="0" u="none" strike="noStrike" baseline="0" dirty="0">
                <a:latin typeface="+mn-ea"/>
              </a:rPr>
              <a:t>Arithmetic</a:t>
            </a:r>
          </a:p>
          <a:p>
            <a:pPr marL="457200" indent="-457200">
              <a:lnSpc>
                <a:spcPct val="150000"/>
              </a:lnSpc>
              <a:buFont typeface="Arial" panose="020B0604020202020204" pitchFamily="34" charset="0"/>
              <a:buChar char="•"/>
            </a:pPr>
            <a:r>
              <a:rPr lang="en-US" altLang="zh-CN" sz="2800" b="0" i="0" u="none" strike="noStrike" baseline="0" dirty="0">
                <a:latin typeface="+mn-ea"/>
              </a:rPr>
              <a:t>Logical</a:t>
            </a:r>
          </a:p>
          <a:p>
            <a:pPr marL="457200" indent="-457200">
              <a:lnSpc>
                <a:spcPct val="150000"/>
              </a:lnSpc>
              <a:buFont typeface="Arial" panose="020B0604020202020204" pitchFamily="34" charset="0"/>
              <a:buChar char="•"/>
            </a:pPr>
            <a:r>
              <a:rPr lang="en-US" altLang="zh-CN" sz="2800" b="0" i="0" dirty="0">
                <a:effectLst/>
                <a:latin typeface="+mn-ea"/>
              </a:rPr>
              <a:t>Permutation </a:t>
            </a:r>
          </a:p>
          <a:p>
            <a:pPr marL="457200" indent="-457200">
              <a:lnSpc>
                <a:spcPct val="150000"/>
              </a:lnSpc>
              <a:buFont typeface="Arial" panose="020B0604020202020204" pitchFamily="34" charset="0"/>
              <a:buChar char="•"/>
            </a:pPr>
            <a:r>
              <a:rPr lang="en-US" altLang="zh-CN" sz="2800" dirty="0">
                <a:latin typeface="+mn-ea"/>
              </a:rPr>
              <a:t>Data type conversion</a:t>
            </a:r>
          </a:p>
          <a:p>
            <a:pPr marL="457200" indent="-457200">
              <a:lnSpc>
                <a:spcPct val="150000"/>
              </a:lnSpc>
              <a:buFont typeface="Arial" panose="020B0604020202020204" pitchFamily="34" charset="0"/>
              <a:buChar char="•"/>
            </a:pPr>
            <a:r>
              <a:rPr lang="en-US" altLang="zh-CN" sz="2800" b="0" i="0" u="none" strike="noStrike" baseline="0" dirty="0">
                <a:latin typeface="+mn-ea"/>
              </a:rPr>
              <a:t>Miscellaneous</a:t>
            </a:r>
          </a:p>
        </p:txBody>
      </p:sp>
      <p:cxnSp>
        <p:nvCxnSpPr>
          <p:cNvPr id="6" name="直接箭头连接符 5">
            <a:extLst>
              <a:ext uri="{FF2B5EF4-FFF2-40B4-BE49-F238E27FC236}">
                <a16:creationId xmlns:a16="http://schemas.microsoft.com/office/drawing/2014/main" id="{7CFEA54D-373B-D609-0B74-9D96467B6553}"/>
              </a:ext>
            </a:extLst>
          </p:cNvPr>
          <p:cNvCxnSpPr/>
          <p:nvPr/>
        </p:nvCxnSpPr>
        <p:spPr>
          <a:xfrm>
            <a:off x="546417" y="1006249"/>
            <a:ext cx="11099165" cy="0"/>
          </a:xfrm>
          <a:prstGeom prst="straightConnector1">
            <a:avLst/>
          </a:prstGeom>
          <a:noFill/>
          <a:ln w="57150">
            <a:solidFill>
              <a:srgbClr val="CC0000"/>
            </a:solidFill>
            <a:prstDash val="solid"/>
          </a:ln>
        </p:spPr>
      </p:cxnSp>
    </p:spTree>
    <p:extLst>
      <p:ext uri="{BB962C8B-B14F-4D97-AF65-F5344CB8AC3E}">
        <p14:creationId xmlns:p14="http://schemas.microsoft.com/office/powerpoint/2010/main" val="42683645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3FE8B4A-FE17-23AC-4186-14CBDF7A8197}"/>
              </a:ext>
            </a:extLst>
          </p:cNvPr>
          <p:cNvSpPr txBox="1"/>
          <p:nvPr/>
        </p:nvSpPr>
        <p:spPr>
          <a:xfrm>
            <a:off x="553966" y="99555"/>
            <a:ext cx="7205839" cy="789793"/>
          </a:xfrm>
          <a:prstGeom prst="rect">
            <a:avLst/>
          </a:prstGeom>
        </p:spPr>
        <p:txBody>
          <a:bodyPr vert="horz" lIns="91440" tIns="45720" rIns="91440" bIns="45720" rtlCol="0" anchor="b">
            <a:normAutofit/>
          </a:bodyPr>
          <a:lstStyle/>
          <a:p>
            <a:r>
              <a:rPr lang="en-US" altLang="zh-CN" sz="4000" b="1" dirty="0">
                <a:latin typeface="+mj-lt"/>
                <a:ea typeface="+mj-ea"/>
                <a:cs typeface="+mj-cs"/>
              </a:rPr>
              <a:t>Operator length change</a:t>
            </a:r>
            <a:endParaRPr lang="zh-CN" altLang="en-US" sz="4000" b="1" dirty="0">
              <a:latin typeface="+mj-lt"/>
              <a:ea typeface="+mj-ea"/>
              <a:cs typeface="+mj-cs"/>
            </a:endParaRPr>
          </a:p>
        </p:txBody>
      </p:sp>
      <p:cxnSp>
        <p:nvCxnSpPr>
          <p:cNvPr id="11" name="直接箭头连接符 10">
            <a:extLst>
              <a:ext uri="{FF2B5EF4-FFF2-40B4-BE49-F238E27FC236}">
                <a16:creationId xmlns:a16="http://schemas.microsoft.com/office/drawing/2014/main" id="{AF50837B-F5E9-AE57-9F5D-86AFF16A2D64}"/>
              </a:ext>
            </a:extLst>
          </p:cNvPr>
          <p:cNvCxnSpPr/>
          <p:nvPr/>
        </p:nvCxnSpPr>
        <p:spPr>
          <a:xfrm>
            <a:off x="546417" y="1006249"/>
            <a:ext cx="11099165" cy="0"/>
          </a:xfrm>
          <a:prstGeom prst="straightConnector1">
            <a:avLst/>
          </a:prstGeom>
          <a:noFill/>
          <a:ln w="57150">
            <a:solidFill>
              <a:srgbClr val="CC0000"/>
            </a:solidFill>
            <a:prstDash val="solid"/>
          </a:ln>
        </p:spPr>
      </p:cxnSp>
      <p:pic>
        <p:nvPicPr>
          <p:cNvPr id="13" name="图片 12">
            <a:extLst>
              <a:ext uri="{FF2B5EF4-FFF2-40B4-BE49-F238E27FC236}">
                <a16:creationId xmlns:a16="http://schemas.microsoft.com/office/drawing/2014/main" id="{C34D6E74-08BA-319A-DFF7-78FA746661B0}"/>
              </a:ext>
            </a:extLst>
          </p:cNvPr>
          <p:cNvPicPr>
            <a:picLocks noChangeAspect="1"/>
          </p:cNvPicPr>
          <p:nvPr/>
        </p:nvPicPr>
        <p:blipFill>
          <a:blip r:embed="rId3"/>
          <a:stretch>
            <a:fillRect/>
          </a:stretch>
        </p:blipFill>
        <p:spPr>
          <a:xfrm>
            <a:off x="820372" y="2150733"/>
            <a:ext cx="2885848" cy="2871170"/>
          </a:xfrm>
          <a:prstGeom prst="rect">
            <a:avLst/>
          </a:prstGeom>
        </p:spPr>
      </p:pic>
      <p:pic>
        <p:nvPicPr>
          <p:cNvPr id="15" name="图片 14">
            <a:extLst>
              <a:ext uri="{FF2B5EF4-FFF2-40B4-BE49-F238E27FC236}">
                <a16:creationId xmlns:a16="http://schemas.microsoft.com/office/drawing/2014/main" id="{B74320C5-8FAC-7F61-746A-C73FCAC468D8}"/>
              </a:ext>
            </a:extLst>
          </p:cNvPr>
          <p:cNvPicPr>
            <a:picLocks noChangeAspect="1"/>
          </p:cNvPicPr>
          <p:nvPr/>
        </p:nvPicPr>
        <p:blipFill>
          <a:blip r:embed="rId4"/>
          <a:stretch>
            <a:fillRect/>
          </a:stretch>
        </p:blipFill>
        <p:spPr>
          <a:xfrm>
            <a:off x="4222621" y="2150732"/>
            <a:ext cx="2820112" cy="2871172"/>
          </a:xfrm>
          <a:prstGeom prst="rect">
            <a:avLst/>
          </a:prstGeom>
        </p:spPr>
      </p:pic>
      <p:pic>
        <p:nvPicPr>
          <p:cNvPr id="17" name="图片 16">
            <a:extLst>
              <a:ext uri="{FF2B5EF4-FFF2-40B4-BE49-F238E27FC236}">
                <a16:creationId xmlns:a16="http://schemas.microsoft.com/office/drawing/2014/main" id="{4813F999-2C3D-9C60-6733-2269ED457497}"/>
              </a:ext>
            </a:extLst>
          </p:cNvPr>
          <p:cNvPicPr>
            <a:picLocks noChangeAspect="1"/>
          </p:cNvPicPr>
          <p:nvPr/>
        </p:nvPicPr>
        <p:blipFill>
          <a:blip r:embed="rId5"/>
          <a:stretch>
            <a:fillRect/>
          </a:stretch>
        </p:blipFill>
        <p:spPr>
          <a:xfrm>
            <a:off x="7759805" y="2150732"/>
            <a:ext cx="2819664" cy="2871171"/>
          </a:xfrm>
          <a:prstGeom prst="rect">
            <a:avLst/>
          </a:prstGeom>
        </p:spPr>
      </p:pic>
      <p:sp>
        <p:nvSpPr>
          <p:cNvPr id="19" name="文本框 18">
            <a:extLst>
              <a:ext uri="{FF2B5EF4-FFF2-40B4-BE49-F238E27FC236}">
                <a16:creationId xmlns:a16="http://schemas.microsoft.com/office/drawing/2014/main" id="{381DABDA-D97D-F727-E503-F920C7597CA4}"/>
              </a:ext>
            </a:extLst>
          </p:cNvPr>
          <p:cNvSpPr txBox="1"/>
          <p:nvPr/>
        </p:nvSpPr>
        <p:spPr>
          <a:xfrm>
            <a:off x="1770867" y="5401000"/>
            <a:ext cx="984858" cy="369332"/>
          </a:xfrm>
          <a:prstGeom prst="rect">
            <a:avLst/>
          </a:prstGeom>
          <a:noFill/>
        </p:spPr>
        <p:txBody>
          <a:bodyPr wrap="square">
            <a:spAutoFit/>
          </a:bodyPr>
          <a:lstStyle/>
          <a:p>
            <a:r>
              <a:rPr lang="en-US" altLang="zh-CN" b="1" dirty="0"/>
              <a:t>long</a:t>
            </a:r>
            <a:endParaRPr lang="zh-CN" altLang="en-US" b="1" dirty="0"/>
          </a:p>
        </p:txBody>
      </p:sp>
      <p:sp>
        <p:nvSpPr>
          <p:cNvPr id="20" name="文本框 19">
            <a:extLst>
              <a:ext uri="{FF2B5EF4-FFF2-40B4-BE49-F238E27FC236}">
                <a16:creationId xmlns:a16="http://schemas.microsoft.com/office/drawing/2014/main" id="{4FBB3EC2-2C41-3660-133B-58A23891D4E3}"/>
              </a:ext>
            </a:extLst>
          </p:cNvPr>
          <p:cNvSpPr txBox="1"/>
          <p:nvPr/>
        </p:nvSpPr>
        <p:spPr>
          <a:xfrm>
            <a:off x="8806318" y="5401000"/>
            <a:ext cx="984858" cy="369332"/>
          </a:xfrm>
          <a:prstGeom prst="rect">
            <a:avLst/>
          </a:prstGeom>
          <a:noFill/>
        </p:spPr>
        <p:txBody>
          <a:bodyPr wrap="square">
            <a:spAutoFit/>
          </a:bodyPr>
          <a:lstStyle/>
          <a:p>
            <a:r>
              <a:rPr lang="en-US" altLang="zh-CN" b="1" dirty="0"/>
              <a:t>wide</a:t>
            </a:r>
            <a:endParaRPr lang="zh-CN" altLang="en-US" b="1" dirty="0"/>
          </a:p>
        </p:txBody>
      </p:sp>
      <p:sp>
        <p:nvSpPr>
          <p:cNvPr id="21" name="文本框 20">
            <a:extLst>
              <a:ext uri="{FF2B5EF4-FFF2-40B4-BE49-F238E27FC236}">
                <a16:creationId xmlns:a16="http://schemas.microsoft.com/office/drawing/2014/main" id="{DFC3B3E8-C4CD-3EA9-6C4F-C019F8354649}"/>
              </a:ext>
            </a:extLst>
          </p:cNvPr>
          <p:cNvSpPr txBox="1"/>
          <p:nvPr/>
        </p:nvSpPr>
        <p:spPr>
          <a:xfrm>
            <a:off x="5233137" y="5401000"/>
            <a:ext cx="1095769" cy="369332"/>
          </a:xfrm>
          <a:prstGeom prst="rect">
            <a:avLst/>
          </a:prstGeom>
          <a:noFill/>
        </p:spPr>
        <p:txBody>
          <a:bodyPr wrap="square">
            <a:spAutoFit/>
          </a:bodyPr>
          <a:lstStyle/>
          <a:p>
            <a:r>
              <a:rPr lang="en-US" altLang="zh-CN" b="1" dirty="0"/>
              <a:t>narrow</a:t>
            </a:r>
            <a:endParaRPr lang="zh-CN" altLang="en-US" b="1" dirty="0"/>
          </a:p>
        </p:txBody>
      </p:sp>
    </p:spTree>
    <p:extLst>
      <p:ext uri="{BB962C8B-B14F-4D97-AF65-F5344CB8AC3E}">
        <p14:creationId xmlns:p14="http://schemas.microsoft.com/office/powerpoint/2010/main" val="172337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C891BB7-7CA1-E771-F6CA-770FCAD4A332}"/>
              </a:ext>
            </a:extLst>
          </p:cNvPr>
          <p:cNvSpPr txBox="1"/>
          <p:nvPr/>
        </p:nvSpPr>
        <p:spPr>
          <a:xfrm>
            <a:off x="838200" y="171162"/>
            <a:ext cx="2840182" cy="2371148"/>
          </a:xfrm>
          <a:prstGeom prst="rect">
            <a:avLst/>
          </a:prstGeom>
        </p:spPr>
        <p:txBody>
          <a:bodyPr vert="horz" lIns="91440" tIns="45720" rIns="91440" bIns="45720" rtlCol="0" anchor="ctr">
            <a:normAutofit/>
          </a:bodyPr>
          <a:lstStyle/>
          <a:p>
            <a:pPr defTabSz="914400">
              <a:lnSpc>
                <a:spcPct val="90000"/>
              </a:lnSpc>
              <a:spcBef>
                <a:spcPct val="0"/>
              </a:spcBef>
              <a:spcAft>
                <a:spcPts val="600"/>
              </a:spcAft>
            </a:pPr>
            <a:r>
              <a:rPr lang="en-US" altLang="zh-CN" sz="3200" b="1" i="0" u="none" strike="noStrike" kern="1200" baseline="0" dirty="0">
                <a:solidFill>
                  <a:srgbClr val="FFFFFF"/>
                </a:solidFill>
                <a:latin typeface="+mj-lt"/>
                <a:ea typeface="+mj-ea"/>
                <a:cs typeface="+mj-cs"/>
              </a:rPr>
              <a:t>Load/Store</a:t>
            </a:r>
            <a:endParaRPr lang="en-US" altLang="zh-CN" sz="3200" kern="1200" dirty="0">
              <a:solidFill>
                <a:srgbClr val="FFFFFF"/>
              </a:solidFill>
              <a:latin typeface="+mj-lt"/>
              <a:ea typeface="+mj-ea"/>
              <a:cs typeface="+mj-cs"/>
            </a:endParaRPr>
          </a:p>
        </p:txBody>
      </p:sp>
      <p:sp>
        <p:nvSpPr>
          <p:cNvPr id="2" name="文本框 1">
            <a:extLst>
              <a:ext uri="{FF2B5EF4-FFF2-40B4-BE49-F238E27FC236}">
                <a16:creationId xmlns:a16="http://schemas.microsoft.com/office/drawing/2014/main" id="{8E419361-78F5-2C28-3CD9-2BFAE2E995E3}"/>
              </a:ext>
            </a:extLst>
          </p:cNvPr>
          <p:cNvSpPr txBox="1"/>
          <p:nvPr/>
        </p:nvSpPr>
        <p:spPr>
          <a:xfrm>
            <a:off x="1414072" y="5106472"/>
            <a:ext cx="1974028" cy="369332"/>
          </a:xfrm>
          <a:prstGeom prst="rect">
            <a:avLst/>
          </a:prstGeom>
          <a:noFill/>
        </p:spPr>
        <p:txBody>
          <a:bodyPr wrap="square" rtlCol="0">
            <a:spAutoFit/>
          </a:bodyPr>
          <a:lstStyle/>
          <a:p>
            <a:r>
              <a:rPr lang="en-US" altLang="zh-CN" dirty="0"/>
              <a:t>ld1 {v0, v1}  x0</a:t>
            </a:r>
            <a:endParaRPr lang="zh-CN" altLang="en-US" dirty="0"/>
          </a:p>
        </p:txBody>
      </p:sp>
      <p:sp>
        <p:nvSpPr>
          <p:cNvPr id="4" name="文本框 3">
            <a:extLst>
              <a:ext uri="{FF2B5EF4-FFF2-40B4-BE49-F238E27FC236}">
                <a16:creationId xmlns:a16="http://schemas.microsoft.com/office/drawing/2014/main" id="{E6FC16C4-7CA4-16B9-5A03-F5FA3A650AC3}"/>
              </a:ext>
            </a:extLst>
          </p:cNvPr>
          <p:cNvSpPr txBox="1"/>
          <p:nvPr/>
        </p:nvSpPr>
        <p:spPr>
          <a:xfrm>
            <a:off x="9089695" y="5106472"/>
            <a:ext cx="2384145" cy="369332"/>
          </a:xfrm>
          <a:prstGeom prst="rect">
            <a:avLst/>
          </a:prstGeom>
          <a:noFill/>
        </p:spPr>
        <p:txBody>
          <a:bodyPr wrap="square" rtlCol="0">
            <a:spAutoFit/>
          </a:bodyPr>
          <a:lstStyle/>
          <a:p>
            <a:r>
              <a:rPr lang="en-US" altLang="zh-CN" dirty="0"/>
              <a:t>ld3 {v0, v1,v3}  x0</a:t>
            </a:r>
            <a:endParaRPr lang="zh-CN" altLang="en-US" dirty="0"/>
          </a:p>
        </p:txBody>
      </p:sp>
      <p:sp>
        <p:nvSpPr>
          <p:cNvPr id="9" name="标题 8">
            <a:extLst>
              <a:ext uri="{FF2B5EF4-FFF2-40B4-BE49-F238E27FC236}">
                <a16:creationId xmlns:a16="http://schemas.microsoft.com/office/drawing/2014/main" id="{155B4C84-9A5B-BB52-9A46-9CF8B8C73301}"/>
              </a:ext>
            </a:extLst>
          </p:cNvPr>
          <p:cNvSpPr>
            <a:spLocks noGrp="1"/>
          </p:cNvSpPr>
          <p:nvPr>
            <p:ph type="title"/>
          </p:nvPr>
        </p:nvSpPr>
        <p:spPr>
          <a:xfrm>
            <a:off x="546417" y="174498"/>
            <a:ext cx="4438942" cy="718186"/>
          </a:xfrm>
        </p:spPr>
        <p:txBody>
          <a:bodyPr>
            <a:noAutofit/>
          </a:bodyPr>
          <a:lstStyle/>
          <a:p>
            <a:r>
              <a:rPr lang="en-US" altLang="zh-CN" sz="4000" dirty="0">
                <a:solidFill>
                  <a:schemeClr val="tx1"/>
                </a:solidFill>
              </a:rPr>
              <a:t>Load and Store</a:t>
            </a:r>
            <a:endParaRPr lang="zh-CN" altLang="en-US" sz="4000" dirty="0">
              <a:solidFill>
                <a:schemeClr val="tx1"/>
              </a:solidFill>
            </a:endParaRPr>
          </a:p>
        </p:txBody>
      </p:sp>
      <p:cxnSp>
        <p:nvCxnSpPr>
          <p:cNvPr id="12" name="直接箭头连接符 11">
            <a:extLst>
              <a:ext uri="{FF2B5EF4-FFF2-40B4-BE49-F238E27FC236}">
                <a16:creationId xmlns:a16="http://schemas.microsoft.com/office/drawing/2014/main" id="{A926D7AF-EBDA-C2F8-88F6-2B9AFA70BCB1}"/>
              </a:ext>
            </a:extLst>
          </p:cNvPr>
          <p:cNvCxnSpPr/>
          <p:nvPr/>
        </p:nvCxnSpPr>
        <p:spPr>
          <a:xfrm>
            <a:off x="546417" y="1006249"/>
            <a:ext cx="11099165" cy="0"/>
          </a:xfrm>
          <a:prstGeom prst="straightConnector1">
            <a:avLst/>
          </a:prstGeom>
          <a:noFill/>
          <a:ln w="57150">
            <a:solidFill>
              <a:srgbClr val="CC0000"/>
            </a:solidFill>
            <a:prstDash val="solid"/>
          </a:ln>
        </p:spPr>
      </p:cxnSp>
      <p:pic>
        <p:nvPicPr>
          <p:cNvPr id="14" name="图片 13">
            <a:extLst>
              <a:ext uri="{FF2B5EF4-FFF2-40B4-BE49-F238E27FC236}">
                <a16:creationId xmlns:a16="http://schemas.microsoft.com/office/drawing/2014/main" id="{6C3A2969-17DC-9FA9-014B-E16010ECFBD1}"/>
              </a:ext>
            </a:extLst>
          </p:cNvPr>
          <p:cNvPicPr>
            <a:picLocks noChangeAspect="1"/>
          </p:cNvPicPr>
          <p:nvPr/>
        </p:nvPicPr>
        <p:blipFill>
          <a:blip r:embed="rId3"/>
          <a:stretch>
            <a:fillRect/>
          </a:stretch>
        </p:blipFill>
        <p:spPr>
          <a:xfrm>
            <a:off x="546417" y="2058133"/>
            <a:ext cx="3709339" cy="2595286"/>
          </a:xfrm>
          <a:prstGeom prst="rect">
            <a:avLst/>
          </a:prstGeom>
        </p:spPr>
      </p:pic>
      <p:pic>
        <p:nvPicPr>
          <p:cNvPr id="16" name="图片 15">
            <a:extLst>
              <a:ext uri="{FF2B5EF4-FFF2-40B4-BE49-F238E27FC236}">
                <a16:creationId xmlns:a16="http://schemas.microsoft.com/office/drawing/2014/main" id="{376B1F90-92A2-5821-51DE-FD5BBF9C7CF7}"/>
              </a:ext>
            </a:extLst>
          </p:cNvPr>
          <p:cNvPicPr>
            <a:picLocks noChangeAspect="1"/>
          </p:cNvPicPr>
          <p:nvPr/>
        </p:nvPicPr>
        <p:blipFill>
          <a:blip r:embed="rId4"/>
          <a:stretch>
            <a:fillRect/>
          </a:stretch>
        </p:blipFill>
        <p:spPr>
          <a:xfrm>
            <a:off x="4752471" y="1959145"/>
            <a:ext cx="2972854" cy="2711891"/>
          </a:xfrm>
          <a:prstGeom prst="rect">
            <a:avLst/>
          </a:prstGeom>
        </p:spPr>
      </p:pic>
      <p:pic>
        <p:nvPicPr>
          <p:cNvPr id="18" name="图片 17">
            <a:extLst>
              <a:ext uri="{FF2B5EF4-FFF2-40B4-BE49-F238E27FC236}">
                <a16:creationId xmlns:a16="http://schemas.microsoft.com/office/drawing/2014/main" id="{085498A7-0D67-BC14-3820-BCA8A1D076A8}"/>
              </a:ext>
            </a:extLst>
          </p:cNvPr>
          <p:cNvPicPr>
            <a:picLocks noChangeAspect="1"/>
          </p:cNvPicPr>
          <p:nvPr/>
        </p:nvPicPr>
        <p:blipFill>
          <a:blip r:embed="rId5"/>
          <a:stretch>
            <a:fillRect/>
          </a:stretch>
        </p:blipFill>
        <p:spPr>
          <a:xfrm>
            <a:off x="8222040" y="2186964"/>
            <a:ext cx="3131760" cy="2484072"/>
          </a:xfrm>
          <a:prstGeom prst="rect">
            <a:avLst/>
          </a:prstGeom>
        </p:spPr>
      </p:pic>
      <p:sp>
        <p:nvSpPr>
          <p:cNvPr id="19" name="文本框 18">
            <a:extLst>
              <a:ext uri="{FF2B5EF4-FFF2-40B4-BE49-F238E27FC236}">
                <a16:creationId xmlns:a16="http://schemas.microsoft.com/office/drawing/2014/main" id="{2E3B65E5-36B1-CE30-B09A-E8D57773F86E}"/>
              </a:ext>
            </a:extLst>
          </p:cNvPr>
          <p:cNvSpPr txBox="1"/>
          <p:nvPr/>
        </p:nvSpPr>
        <p:spPr>
          <a:xfrm>
            <a:off x="5251884" y="5106472"/>
            <a:ext cx="1974028" cy="369332"/>
          </a:xfrm>
          <a:prstGeom prst="rect">
            <a:avLst/>
          </a:prstGeom>
          <a:noFill/>
        </p:spPr>
        <p:txBody>
          <a:bodyPr wrap="square" rtlCol="0">
            <a:spAutoFit/>
          </a:bodyPr>
          <a:lstStyle/>
          <a:p>
            <a:r>
              <a:rPr lang="en-US" altLang="zh-CN" dirty="0"/>
              <a:t>ld2 {v0, v1}  x0</a:t>
            </a:r>
            <a:endParaRPr lang="zh-CN" altLang="en-US" dirty="0"/>
          </a:p>
        </p:txBody>
      </p:sp>
    </p:spTree>
    <p:extLst>
      <p:ext uri="{BB962C8B-B14F-4D97-AF65-F5344CB8AC3E}">
        <p14:creationId xmlns:p14="http://schemas.microsoft.com/office/powerpoint/2010/main" val="377643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196471-7204-C41C-E591-BC8A549296EA}"/>
              </a:ext>
            </a:extLst>
          </p:cNvPr>
          <p:cNvSpPr>
            <a:spLocks noGrp="1"/>
          </p:cNvSpPr>
          <p:nvPr>
            <p:ph type="title"/>
          </p:nvPr>
        </p:nvSpPr>
        <p:spPr>
          <a:xfrm>
            <a:off x="546417" y="131524"/>
            <a:ext cx="4680748" cy="760684"/>
          </a:xfrm>
        </p:spPr>
        <p:txBody>
          <a:bodyPr>
            <a:noAutofit/>
          </a:bodyPr>
          <a:lstStyle/>
          <a:p>
            <a:r>
              <a:rPr lang="en-US" altLang="zh-CN" sz="4000" b="1" dirty="0">
                <a:solidFill>
                  <a:schemeClr val="tx1"/>
                </a:solidFill>
              </a:rPr>
              <a:t>Arithmetic</a:t>
            </a:r>
            <a:endParaRPr lang="zh-CN" altLang="en-US" sz="4000" b="1" dirty="0">
              <a:solidFill>
                <a:schemeClr val="tx1"/>
              </a:solidFill>
            </a:endParaRPr>
          </a:p>
        </p:txBody>
      </p:sp>
      <p:cxnSp>
        <p:nvCxnSpPr>
          <p:cNvPr id="3" name="直接箭头连接符 2">
            <a:extLst>
              <a:ext uri="{FF2B5EF4-FFF2-40B4-BE49-F238E27FC236}">
                <a16:creationId xmlns:a16="http://schemas.microsoft.com/office/drawing/2014/main" id="{8C0BAD58-FB5A-1BF9-F686-6718ED4B7545}"/>
              </a:ext>
            </a:extLst>
          </p:cNvPr>
          <p:cNvCxnSpPr/>
          <p:nvPr/>
        </p:nvCxnSpPr>
        <p:spPr>
          <a:xfrm>
            <a:off x="546417" y="1006249"/>
            <a:ext cx="11099165" cy="0"/>
          </a:xfrm>
          <a:prstGeom prst="straightConnector1">
            <a:avLst/>
          </a:prstGeom>
          <a:noFill/>
          <a:ln w="57150">
            <a:solidFill>
              <a:srgbClr val="CC0000"/>
            </a:solidFill>
            <a:prstDash val="solid"/>
          </a:ln>
        </p:spPr>
      </p:cxnSp>
      <p:pic>
        <p:nvPicPr>
          <p:cNvPr id="6146" name="Picture 2">
            <a:extLst>
              <a:ext uri="{FF2B5EF4-FFF2-40B4-BE49-F238E27FC236}">
                <a16:creationId xmlns:a16="http://schemas.microsoft.com/office/drawing/2014/main" id="{D0C34EB1-78F3-6E9E-0163-BD00D07601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9568" y="1573421"/>
            <a:ext cx="6218977" cy="4338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12673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第一PPT，www.1ppt.com">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xttu2fe4">
      <a:majorFont>
        <a:latin typeface="微软雅黑"/>
        <a:ea typeface="微软雅黑"/>
        <a:cs typeface=""/>
      </a:majorFont>
      <a:minorFont>
        <a:latin typeface="微软雅黑"/>
        <a:ea typeface="微软雅黑"/>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B6F1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9525">
          <a:solidFill>
            <a:schemeClr val="bg1">
              <a:lumMod val="85000"/>
            </a:schemeClr>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20030</TotalTime>
  <Words>2983</Words>
  <Application>Microsoft Office PowerPoint</Application>
  <PresentationFormat>宽屏</PresentationFormat>
  <Paragraphs>694</Paragraphs>
  <Slides>31</Slides>
  <Notes>30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31</vt:i4>
      </vt:variant>
    </vt:vector>
  </HeadingPairs>
  <TitlesOfParts>
    <vt:vector size="42" baseType="lpstr">
      <vt:lpstr>-apple-system</vt:lpstr>
      <vt:lpstr>Arimo</vt:lpstr>
      <vt:lpstr>CourierNew</vt:lpstr>
      <vt:lpstr>var(--ads-heading-font-family)</vt:lpstr>
      <vt:lpstr>等线</vt:lpstr>
      <vt:lpstr>微软雅黑</vt:lpstr>
      <vt:lpstr>Arial</vt:lpstr>
      <vt:lpstr>Arial</vt:lpstr>
      <vt:lpstr>Consolas</vt:lpstr>
      <vt:lpstr>Lato</vt:lpstr>
      <vt:lpstr>第一PPT，www.1ppt.com</vt:lpstr>
      <vt:lpstr>NEON Intro</vt:lpstr>
      <vt:lpstr>Overview</vt:lpstr>
      <vt:lpstr>What is NEON</vt:lpstr>
      <vt:lpstr>PowerPoint 演示文稿</vt:lpstr>
      <vt:lpstr>PowerPoint 演示文稿</vt:lpstr>
      <vt:lpstr>PowerPoint 演示文稿</vt:lpstr>
      <vt:lpstr>PowerPoint 演示文稿</vt:lpstr>
      <vt:lpstr>Load and Store</vt:lpstr>
      <vt:lpstr>Arithmetic</vt:lpstr>
      <vt:lpstr>Logical</vt:lpstr>
      <vt:lpstr>PowerPoint 演示文稿</vt:lpstr>
      <vt:lpstr>PowerPoint 演示文稿</vt:lpstr>
      <vt:lpstr>PowerPoint 演示文稿</vt:lpstr>
      <vt:lpstr>PowerPoint 演示文稿</vt:lpstr>
      <vt:lpstr>Miscellaneous</vt:lpstr>
      <vt:lpstr>How to use neon</vt:lpstr>
      <vt:lpstr>Assembly format</vt:lpstr>
      <vt:lpstr>Intrinsics format</vt:lpstr>
      <vt:lpstr>Intrinsics vector data types</vt:lpstr>
      <vt:lpstr>PowerPoint 演示文稿</vt:lpstr>
      <vt:lpstr>PowerPoint 演示文稿</vt:lpstr>
      <vt:lpstr>PowerPoint 演示文稿</vt:lpstr>
      <vt:lpstr>Instruction layout guide</vt:lpstr>
      <vt:lpstr>PowerPoint 演示文稿</vt:lpstr>
      <vt:lpstr>PowerPoint 演示文稿</vt:lpstr>
      <vt:lpstr>PowerPoint 演示文稿</vt:lpstr>
      <vt:lpstr>PowerPoint 演示文稿</vt:lpstr>
      <vt:lpstr>PowerPoint 演示文稿</vt:lpstr>
      <vt:lpstr>PowerPoint 演示文稿</vt:lpstr>
      <vt:lpstr>Reference</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创意商务</dc:title>
  <dc:creator>第一PPT</dc:creator>
  <cp:keywords>www.1ppt.com</cp:keywords>
  <dc:description>www.1ppt.com</dc:description>
  <cp:lastModifiedBy>office</cp:lastModifiedBy>
  <cp:revision>2339</cp:revision>
  <cp:lastPrinted>2021-05-23T16:20:43Z</cp:lastPrinted>
  <dcterms:created xsi:type="dcterms:W3CDTF">2019-03-29T12:25:33Z</dcterms:created>
  <dcterms:modified xsi:type="dcterms:W3CDTF">2022-12-21T06:32:47Z</dcterms:modified>
</cp:coreProperties>
</file>